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20"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Cambria" panose="02040503050406030204" pitchFamily="18" charset="0"/>
      <p:regular r:id="rId72"/>
      <p:bold r:id="rId73"/>
      <p:italic r:id="rId74"/>
      <p:boldItalic r:id="rId75"/>
    </p:embeddedFont>
    <p:embeddedFont>
      <p:font typeface="Century Gothic" panose="020B0502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j4zWlrJ53yAmGIhsA2AQxbez/BB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 initials="a" lastIdx="1" clrIdx="0">
    <p:extLst>
      <p:ext uri="{19B8F6BF-5375-455C-9EA6-DF929625EA0E}">
        <p15:presenceInfo xmlns:p15="http://schemas.microsoft.com/office/powerpoint/2012/main" userId="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8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customschemas.google.com/relationships/presentationmetadata" Target="meta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8T10:46:05.466"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Xin chào các bạn. Chủ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endParaRPr/>
          </a:p>
        </p:txBody>
      </p:sp>
      <p:sp>
        <p:nvSpPr>
          <p:cNvPr id="100" name="Google Shape;10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Hình vẽ trên đây minh hoạ vị trí giải phẫu đa dạng của RT:  trong khi gốc ruột thừa luôn cố định ở đáy manh tràng, đầu tự do của ruột thừa có thể xoay 360</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 quanh gốc, làm cho ruột thừa có nhiều vị trí khác nhau so với manh tràng (Hình 1). Trong một số trường hợp, manh tràng lại không nằm ở hố chậu phải mà có thể lệch xuống hạ vị, lên hạ sườn phải hoặc thậm chí ở hố chậu trái khi có đảo ngược phủ tang.  Do vậy, ruột thừa có nhiều vị trí khác nhau trong ổ bụng, biểu hiện lâm sàng của bệnh VRT rất đa dạng, gây nhiều khó khăn cho việc chẩn đoán bệnh. </a:t>
            </a:r>
            <a:endParaRPr/>
          </a:p>
          <a:p>
            <a:pPr marL="0" lvl="0" indent="0" algn="l" rtl="0">
              <a:spcBef>
                <a:spcPts val="0"/>
              </a:spcBef>
              <a:spcAft>
                <a:spcPts val="0"/>
              </a:spcAft>
              <a:buNone/>
            </a:pPr>
            <a:endParaRPr/>
          </a:p>
        </p:txBody>
      </p:sp>
      <p:sp>
        <p:nvSpPr>
          <p:cNvPr id="154" name="Google Shape;15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Tắc nghẽn lòng ruột thừa được xem cơ chế sinh bệnh chính trong bệnh lý VRT. Lòng ruột thừa có thể bị tắc do nhiều nguyên nhân như sỏi phân, tăng sản mô bạch huyết, dị vật (từ thức ăn như hạt trái cây, sợi rau.., ), ký sinh trùng, khối u hoặc khối hạch phì đại. Tắc nghẽn lòng ruột thừa gây nên tình trạng ứ đọng dịch, làm áp lực trong lòng ruột thừa tăng, có thể đến 50-65mmHg. Đồng thời, do ứ đọng, vi khuẩn trong lòng ruột thừa sẽ tăng sinh số lượng, sản sinh độc tố. Một khi áp lực trong lòng ruột thừa tăng quá áp lực của tĩnh mạch, sẽ xảy ra tình trạng xẹp và huyết khối các tiểu tĩnh mạch. Do cấp máu từ các tiểu động mạch vẫn còn nhưng thoát lưu tĩnh mạch bị đình trệ nên mạch máu ở thành ruột thừa bị sung huyết và ứ huyết. Niêm mạc ruột thừa lúc này sẽ bị thiếu ôxy, loét, làm mất chức năng hàng rào niêm mạc. Vi khuẩn trong lòng ruột qua chỗ tổn thương niêm mạc xâm nhập vào thành ruột thừa, làm cho tổn thương thành ruột thừa càng nặng. Cuối cùng đưa đến tình trạng hoại tử và thủng ruột thừa. Cơ chế bệnh sinh này còn gọi là VRT tắc nghẽn (obstructive appendicitis)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Cơ chế bệnh sinh VRT tắc nghẽn như trên đã được thừa nhận rộng rãi qua nhiều trăm năm, nhưng thực tế chỉ chiếm số ít trong VRT. Một số nghiên cứu gần đây cho thấy tắc nghẽn lòng ruột thừa (chứng minh bằng tăng áp lực trong lòng ruột thừa khi đo và các dấu hiệu của tắc lòng ruột thừa) không gặp ở 90% bệnh nhân VRT quánh khối (phlegmonous appendix) mà chỉ gặp ở những bệnh nhân VRT hoại tử (gangrenous appendix). Ở những trường hợp lòng ruột thừa không tắc nghẽn, thương tổn viêm có thể bắt đầu ở niêm mạc hay các nang bạch huyết. Loét ở niêm mạc gây kích thích làm tăng tiết, rồi quá trình viêm lan xuyên thành đến lớp cơ và lớp thanh mạc. Thành ruột thừa viêm phù nề ở mức độ nặng sẽ gây tắc các nhánh tận của động mạch ruột thừa, đưa đến tình trạng thiếu máu nuôi và hoại tử ruột thừa. Cơ chế này còn gọi là VRT xuất tiết (catarrhal appendicitis) hay VRT không tắc nghẽn (nonobstructive appendicitis) . Trong cơ chế này, tắc lòng ruột thừa rốt cuộc cũng có thể xảy ra, nhưng là hậu quả của quá trình viêm chứ không phải là yếu tố phát khởi bệnh.</a:t>
            </a:r>
            <a:endParaRPr/>
          </a:p>
          <a:p>
            <a:pPr marL="0" lvl="0" indent="0" algn="l" rtl="0">
              <a:spcBef>
                <a:spcPts val="0"/>
              </a:spcBef>
              <a:spcAft>
                <a:spcPts val="0"/>
              </a:spcAft>
              <a:buNone/>
            </a:pPr>
            <a:endParaRPr/>
          </a:p>
        </p:txBody>
      </p:sp>
      <p:sp>
        <p:nvSpPr>
          <p:cNvPr id="167" name="Google Shape;16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1">
                <a:solidFill>
                  <a:schemeClr val="dk1"/>
                </a:solidFill>
                <a:latin typeface="Calibri"/>
                <a:ea typeface="Calibri"/>
                <a:cs typeface="Calibri"/>
                <a:sym typeface="Calibri"/>
              </a:rPr>
              <a:t>Các triệu chứng giúp chẩn đoán VRT cấp thể điển hình</a:t>
            </a:r>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Nhóm TCCN</a:t>
            </a:r>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1.Đau bụng</a:t>
            </a:r>
            <a:r>
              <a:rPr lang="en-US" sz="1200">
                <a:solidFill>
                  <a:schemeClr val="dk1"/>
                </a:solidFill>
                <a:latin typeface="Calibri"/>
                <a:ea typeface="Calibri"/>
                <a:cs typeface="Calibri"/>
                <a:sym typeface="Calibri"/>
              </a:rPr>
              <a:t>: là triệu chứng xuất hiện đầu tiên và rất thường có (&gt;95% trường hợp). Khởi đầu, đau ở vùng quanh rốn  hoặc trên rốn. Thường chỉ đau âm ỉ, ít khi đau dữ dội hay đau thành cơn. Sau 6-12 giờ, đau chuyển xuống bụng dưới bên phải với mức độ tăng dần. Kiểu đau di chuyển này là triệu chứng đáng tin cậy của VRT cấp. Tuy nhiên, ở khoảng 25% trường hợp, bệnh nhân cảm nhận đau ngay từ đầu ở hố chậu phải chứ không có đau di chuyển. Trong các trường hợp ruột thừa ở vị trí giải phẫu bất thường, bệnh nhân có thể cảm nhận đau ở các vị trí khác như: đau hông lưng (ruột thừa sau manh tràng), đau hạ vị (ruột thừa ở tiểu khung), đau hạ sườn phải (ruột thừa dưới gan).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i="1">
                <a:solidFill>
                  <a:schemeClr val="dk1"/>
                </a:solidFill>
                <a:latin typeface="Calibri"/>
                <a:ea typeface="Calibri"/>
                <a:cs typeface="Calibri"/>
                <a:sym typeface="Calibri"/>
              </a:rPr>
              <a:t>2.Rối loạn tiêu hóa</a:t>
            </a:r>
            <a:r>
              <a:rPr lang="en-US" sz="1200">
                <a:solidFill>
                  <a:schemeClr val="dk1"/>
                </a:solidFill>
                <a:latin typeface="Calibri"/>
                <a:ea typeface="Calibri"/>
                <a:cs typeface="Calibri"/>
                <a:sym typeface="Calibri"/>
              </a:rPr>
              <a:t>: Bệnh nhân có thể có các rối loạn tiêu hóa như chán ăn/ăn không ngon, nôn/buồn nôn, táo bón hay tiêu chảy. Đáng lưu ý là chán ăn/ăn không ngon miệng tuy là triệu chứng không điển hình nhưng rất thường có trong VRT cấp (&gt;90% trường hợp), đến mức có tác giả cho là nếu bệnh nhân không có chán ăn thì cần phải xem lại chẩn đoán VRT. Buồn nôn và nôn có thể gặp ở 60-80% các trường hợp, xuất hiện sau đau bụng, thường là nôn khan, chỉ thoáng qua 1-2 lần. Tiêu chảy ít gặp, nếu có thì thường ở thể VRT cấp sau hồi tràng. Ở trẻ em, tiêu chảy có thể là biểu hiện của VRT thể nhiễm độc.</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3.Sốt</a:t>
            </a:r>
            <a:r>
              <a:rPr lang="en-US" sz="1200">
                <a:solidFill>
                  <a:schemeClr val="dk1"/>
                </a:solidFill>
                <a:latin typeface="Calibri"/>
                <a:ea typeface="Calibri"/>
                <a:cs typeface="Calibri"/>
                <a:sym typeface="Calibri"/>
              </a:rPr>
              <a:t> ít khi sốt cao</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Trình tự xuất hiện các triệu chứng cũng có vai trò trong chẩn đoán phân biệt bệnh. Murphy nhấn mạnh trình tự xuất hiện gần như hằng định của các triệu chứng là: đau bụng dưới phải, rồi đến nôn, sau đó mới có sốt (còn gọi là tam chứng Murphy); nếu trình tự này thay đổi thì phải nghi ngờ chẩn đoán VRT.  </a:t>
            </a:r>
            <a:endParaRPr/>
          </a:p>
          <a:p>
            <a:pPr marL="0" lvl="0" indent="0" algn="l" rtl="0">
              <a:spcBef>
                <a:spcPts val="0"/>
              </a:spcBef>
              <a:spcAft>
                <a:spcPts val="0"/>
              </a:spcAft>
              <a:buNone/>
            </a:pPr>
            <a:endParaRPr/>
          </a:p>
        </p:txBody>
      </p:sp>
      <p:sp>
        <p:nvSpPr>
          <p:cNvPr id="190" name="Google Shape;19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TCTT khi thăm khám bệnh</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Đa số bệnh nhân sẽ có đau khi ấn (tenderness) ở vùng bụng ¼ dưới phải. Đây là dấu hiệu quan trọng để chẩn đoán và chẩn đoán phân biệt nên cần phải được ghi nhận là có hay không. Các điểm đau trội thường được nhắc đến là McBurney, Lanz, Clado, nhưng do vị trí giải phẫu của ruột thừa khác nhau nên có thể không có điểm đau cố định thật chính xác cho mọi trường hợp.</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Khi quá trình viêm lan tới thanh mạc ruột thừa và phúc mạc thành, khám bụng sẽ phát hiện các dấu hiệu của kích thích phúc mạc. Phản ứng dội (rebound tenderness) là dấu hiệu sớm, chứng tỏ đã có tình trạng kích thích phúc mạc khu trú nhưng không hẳn là đã có viêm phúc mạc. Tìm phản ứng dội trực tiếp khi ấn ngón tay ngày càng sâu ngay trên một vị trí tại bụng dưới bên phải rồi buông ra đột ngột, phản ứng dương tính nếu bệnh nhân bị đau chói khi người khám buông tay (còn gọi là dấu hiệu Blumberg). Cũng có thể làm phản ứng dội gián tiếp bằng cách xem bệnh nhân có bị đau ở hố chậu phải hay không khi ấn ở hố chậu trái (dấu hiệu Rovsing), đau bụng dưới bên phải khi ho (dấu hiệu Dunphy) hay khi dập gót chân (nghiệm pháp Markle), khi cho bệnh nhi nhảy lò cò với chân phải làm trụ cũng được xem như là có phản ứng dội gián tiếp. Trường hợp khám bụng có dấu hiệu ấn đau và đề kháng thành bụng (guarding) rõ thì thường đã có biến chứng viêm phúc mạc. Ít khi viêm phúc mạc ruột thừa có dấu hiệu thành bụng co cứng như gỗ như trong thủng dạ dày</a:t>
            </a:r>
            <a:r>
              <a:rPr lang="en-US"/>
              <a:t> </a:t>
            </a:r>
            <a:r>
              <a:rPr lang="en-US" sz="1200">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Trong trường hợp nghi ngờ ruột thừa ở vị trí bất thường, các nghiệm pháp thăm khám bổ sung sẽ giúp xác định rõ vị trí đau như: thăm âm đạo – trực tràng (trong VRT tiểu khung), nghiệm pháp cơ thắt lưng chậu (trong VRT sau manh tràng), nghiệm pháp cơ bịt (trong VRT tiểu khung).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07" name="Google Shape;2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Hình vẽ trên nhắc lại sự đa dạng về vị trí giải phẫu của RT trong ổ bụng và so với manh tràng. </a:t>
            </a:r>
            <a:endParaRPr/>
          </a:p>
        </p:txBody>
      </p:sp>
      <p:sp>
        <p:nvSpPr>
          <p:cNvPr id="225" name="Google Shape;22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TC toàn than</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Sốt thường nhẹ, khoảng 37,5</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 38</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nhưng 25-50% bệnh nhân VRT cấp có thể có thân nhiệt ở mức bình thường (&lt;37,5</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khi vào viện. Sốt cao ≥ 39</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C gợi ý VRT đã có biến chứng. Trường hợp đến trễ khi đã có viêm phúc mạc hay trường hợp VRT thể nhiễm độc, bệnh nhân có thể có: môi khô, lưỡi dơ, vẻ mặt nhiễm trùng-nhiễm độc, thở nhanh, mạch nhanh, huyết áp tụt</a:t>
            </a:r>
            <a:r>
              <a:rPr lang="en-US"/>
              <a:t> </a:t>
            </a:r>
            <a:endParaRPr/>
          </a:p>
        </p:txBody>
      </p:sp>
      <p:sp>
        <p:nvSpPr>
          <p:cNvPr id="234" name="Google Shape;23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lvl="0" indent="0" algn="l" rtl="0">
              <a:spcBef>
                <a:spcPts val="0"/>
              </a:spcBef>
              <a:spcAft>
                <a:spcPts val="0"/>
              </a:spcAft>
              <a:buNone/>
            </a:pPr>
            <a:r>
              <a:rPr lang="en-US"/>
              <a:t>Cùng đề cập đến các thể bệnh đa dạng của VRT, thầy Nguyễn Đình Hối cũng đã nhắc nhở các PTV chúng ta là</a:t>
            </a:r>
            <a:endParaRPr/>
          </a:p>
          <a:p>
            <a:pPr marL="0" lvl="0" indent="0" algn="l" rtl="0">
              <a:spcBef>
                <a:spcPts val="0"/>
              </a:spcBef>
              <a:spcAft>
                <a:spcPts val="0"/>
              </a:spcAft>
              <a:buNone/>
            </a:pPr>
            <a:r>
              <a:rPr lang="en-US"/>
              <a:t>Trong khi đó, bệnh lý VRT lại là bệnh rất phổ biến, như Lancet đã nhận định phải nghĩ đến khả năng VRT trước mọi tình huống đau bụng cấp.</a:t>
            </a:r>
            <a:endParaRPr/>
          </a:p>
          <a:p>
            <a:pPr marL="0" lvl="0" indent="0" algn="l" rtl="0">
              <a:spcBef>
                <a:spcPts val="0"/>
              </a:spcBef>
              <a:spcAft>
                <a:spcPts val="0"/>
              </a:spcAft>
              <a:buNone/>
            </a:pPr>
            <a:r>
              <a:rPr lang="en-US"/>
              <a:t>Như vậy, làm cách nào để tránh bỏ sót bệnh?</a:t>
            </a:r>
            <a:endParaRPr/>
          </a:p>
        </p:txBody>
      </p:sp>
      <p:sp>
        <p:nvSpPr>
          <p:cNvPr id="247" name="Google Shape;2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Số lượng bạch cầu thường tăng ở mức độ vừa phải, với tỉ lệ bạch cầu đa nhân trung tính chiếm đa số (thường &gt; 75% trong 78% các trường hợp). Số lượng bạch cầu tăng cao &gt; 18.000/mm</a:t>
            </a:r>
            <a:r>
              <a:rPr lang="en-US" sz="1200" baseline="30000">
                <a:solidFill>
                  <a:schemeClr val="dk1"/>
                </a:solidFill>
                <a:latin typeface="Calibri"/>
                <a:ea typeface="Calibri"/>
                <a:cs typeface="Calibri"/>
                <a:sym typeface="Calibri"/>
              </a:rPr>
              <a:t>3</a:t>
            </a:r>
            <a:r>
              <a:rPr lang="en-US" sz="1200">
                <a:solidFill>
                  <a:schemeClr val="dk1"/>
                </a:solidFill>
                <a:latin typeface="Calibri"/>
                <a:ea typeface="Calibri"/>
                <a:cs typeface="Calibri"/>
                <a:sym typeface="Calibri"/>
              </a:rPr>
              <a:t> gợi ý VRT có thể đã có biến chứng. Một nghiên cứu cho thấy tăng bạch cầu có độ nhạy 76%, độ đặc hiệu 52%, giá trị tiên đoán dương 42% và giá trị tiên đoán âm 82% trong chẩn đoán VRT. Nói chung, đếm số lượng bạch cầu là xét nghiệm rẻ tiền, nhanh chóng nhưng không đặc hiệu. Không có ngưỡng giá trị nào của công thức bạch cầu có ý nghĩa xác định hay loại trừ chắc chắn chẩn đoán VRT.</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C-reactive protein (CRP) </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VRT có triệu chứng kéo dài hơn 24 giờ ghi nhận giá trị tiên đoán âm tính là 100% nếu CRP bình thường.</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63" name="Google Shape;26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Siêu âm bụng là phương pháp rẻ tiền, sẵn có ở mọi tuyến, không xâm hại mà lại có giá trị nên cần được áp dụng rộng rãi trong chẩn đoán ở bệnh nhân nghi ngờ VRT. Dấu hiệu VRT trên siêu âm có thể xem như một bằng chứng tương đối khách quan bổ sung thêm cho lâm sàng để quyết định các xử trí phù hợp cũng như thông tin cho người bệnh và thân nhân. Trên siêu âm bụng, hình ảnh ruột thừa viêm là một cấu trúc hình ống thành dày, đường kính ngoài &gt; 6mm, không xẹp khi ép đầu dò trên siêu âm, có dạng ngón tay (khi cắt dọc) hoặc hình bia (khi cắt ngang). Khi VRT vỡ, siêu âm có thể thấy tụ dịch thành ổ quanh manh tràng hay lan tỏa trong ổ bụng. Dấu hiệu khác có thể thấy là sỏi phân và không có hơi trong lòng ruột thừa. Nhiều nghiên cứu cho thấy độ nhạy của siêu âm là 83%, độ đặc hiệu 93%, giá trị tiên đoán dương 86%, giá trị tiên đoán âm 94% trong chẩn đoán VRT. Siêu âm còn thể giúp chẩn đoán phân biệt các nguyên nhân gây đau bụng khác, đặc biệt là ở phụ nữ trong độ tuổi sinh đẻ. Nhược điểm của siêu âm là phụ thuộc người đọc. Siêu âm bụng cũng gặp khó khăn ở những bệnh nhân béo phì, hay bệnh nhân đến trễ, bụng trướng hơi nhiều.  Đối với phụ nữ mang thai và trẻ nhỏ, siêu âm nên được ưu tiên sử dụng.</a:t>
            </a:r>
            <a:endParaRPr/>
          </a:p>
          <a:p>
            <a:pPr marL="0" lvl="0" indent="0" algn="l" rtl="0">
              <a:spcBef>
                <a:spcPts val="0"/>
              </a:spcBef>
              <a:spcAft>
                <a:spcPts val="0"/>
              </a:spcAft>
              <a:buNone/>
            </a:pPr>
            <a:endParaRPr/>
          </a:p>
        </p:txBody>
      </p:sp>
      <p:sp>
        <p:nvSpPr>
          <p:cNvPr id="275" name="Google Shape;27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CT bụng có giá trị chẩn đoán các trường hợp nghi ngờ VRT mà siêu âm bụng không kết luận được hay cần phân biệt với các nguyên nhân khác của bụng cấp ngoại khoa. Trên CT, các dấu hiệu gợi ý viêm ruột thừa là: ruột thừa căng (đường kính &gt; 6mm), thành dày &gt; 2mm, tăng đậm độ của mỡ (do thâm nhiễm viêm) quanh ruột thừa. Khi VRT vỡ có thể thấy gián đoạn thành ruột thừa với dịch tụ thành ổ (áp xe) hay dịch tự do trong ổ bụng (viêm phúc mạc), có khi thấy cả sỏi phân rơi ra ngoài ruột thừa.</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CT có giá trị cao hơn siêu âm trong chẩn đoán VRT (độ nhạy 91-94%, độ đặc hiệu 94-95%, giá trị tiên đoán dương 93%, giá trị tiên đoán âm 99%). Một nghiên cứu trên 908 bệnh nhân đã cho thấy nhờ chụp CT mà tỉ lệ cắt ruột thừa sai đã giảm từ 20% xuống còn 7%, tỉ lệ VRT vỡ do chẩn đoán trễ đã giảm từ 22% xuống còn 14%. Do vậy mà thực tế, ở nhiều nơi, CT có xu hướng bị lạm dụng để chẩn đoán VRT cấp. Chẳng hạn ở Mỹ có đến 86-90% bệnh nhân VRT người lớn và 50% VRT ở trẻ em được chụp CT trước mổ, trong khi ở châu Âu thì tỉ lệ này chỉ là 12,9%. Nhược điểm của CT là nhiễm tia xạ nên phải cân nhắc và tránh sử dụng cho phụ nữ có thai và trẻ nhỏ. Ngoài ra, CT còn có chống chỉ định ở bệnh nhân suy thận, bệnh nhân có tiền sử dị ứng chất cản quang (nếu chụp có cản quang)</a:t>
            </a:r>
            <a:r>
              <a:rPr lang="en-US"/>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Hiện nay, Hội Phẫu thuật cấp cứu thế giới và châu Âu khuyên chỉ áp dụng chụp CT bụng khi cần thiết cho các trường hợp nghi VRT mà lâm sàng và siêu âm bụng không giúp chẩn đoán được, tránh lạm dụng, nhất là ở phụ nữ có thai và trẻ em. Khi cần sử dụng, một số tác giả khuyên chụp CT bụng với liều tia thấp (bằng ¼ liều chuẩn)</a:t>
            </a:r>
            <a:r>
              <a:rPr lang="en-US"/>
              <a:t> </a:t>
            </a:r>
            <a:endParaRPr/>
          </a:p>
        </p:txBody>
      </p:sp>
      <p:sp>
        <p:nvSpPr>
          <p:cNvPr id="293" name="Google Shape;29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Triệu chứng và dấu hiệu lâm sàng điển hình cho VRT chỉ có ở khoảng 60-70% trường hợp, do đó, chẩn đoán sai, chẩn đoán muộn là điều khó có thể tránh tuyệt đối. Với mong muốn hạn chế sai sót và đạt được hiệu quả chẩn đoán cao hơn, nhiều tác giả đã đưa ra những bảng hay hệ thống tính điểm để phân tầng bệnh nhân, từ đó có cách xử trí thích hợp. Sau đây là 2 bảng điểm được dùng nhiều nhất: </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Bảng điểm Alvarado</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Do Alfredo Alvarado ở Florida (Mỹ) đề xuất năm 1986. Còn gọi là bảng điểm MANTRELS (theo chữ đầu tiếng Anh của 8 thành tố trong bảng: </a:t>
            </a:r>
            <a:r>
              <a:rPr lang="en-US" sz="1200" b="1">
                <a:solidFill>
                  <a:schemeClr val="dk1"/>
                </a:solidFill>
                <a:latin typeface="Calibri"/>
                <a:ea typeface="Calibri"/>
                <a:cs typeface="Calibri"/>
                <a:sym typeface="Calibri"/>
              </a:rPr>
              <a:t>M</a:t>
            </a:r>
            <a:r>
              <a:rPr lang="en-US" sz="1200">
                <a:solidFill>
                  <a:schemeClr val="dk1"/>
                </a:solidFill>
                <a:latin typeface="Calibri"/>
                <a:ea typeface="Calibri"/>
                <a:cs typeface="Calibri"/>
                <a:sym typeface="Calibri"/>
              </a:rPr>
              <a:t>igration of pain, </a:t>
            </a:r>
            <a:r>
              <a:rPr lang="en-US" sz="1200" b="1">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norexia, </a:t>
            </a:r>
            <a:r>
              <a:rPr lang="en-US" sz="1200" b="1">
                <a:solidFill>
                  <a:schemeClr val="dk1"/>
                </a:solidFill>
                <a:latin typeface="Calibri"/>
                <a:ea typeface="Calibri"/>
                <a:cs typeface="Calibri"/>
                <a:sym typeface="Calibri"/>
              </a:rPr>
              <a:t>N</a:t>
            </a:r>
            <a:r>
              <a:rPr lang="en-US" sz="1200">
                <a:solidFill>
                  <a:schemeClr val="dk1"/>
                </a:solidFill>
                <a:latin typeface="Calibri"/>
                <a:ea typeface="Calibri"/>
                <a:cs typeface="Calibri"/>
                <a:sym typeface="Calibri"/>
              </a:rPr>
              <a:t>ausea/vomiting, </a:t>
            </a:r>
            <a:r>
              <a:rPr lang="en-US" sz="1200" b="1">
                <a:solidFill>
                  <a:schemeClr val="dk1"/>
                </a:solidFill>
                <a:latin typeface="Calibri"/>
                <a:ea typeface="Calibri"/>
                <a:cs typeface="Calibri"/>
                <a:sym typeface="Calibri"/>
              </a:rPr>
              <a:t>T</a:t>
            </a:r>
            <a:r>
              <a:rPr lang="en-US" sz="1200">
                <a:solidFill>
                  <a:schemeClr val="dk1"/>
                </a:solidFill>
                <a:latin typeface="Calibri"/>
                <a:ea typeface="Calibri"/>
                <a:cs typeface="Calibri"/>
                <a:sym typeface="Calibri"/>
              </a:rPr>
              <a:t>enderness, </a:t>
            </a:r>
            <a:r>
              <a:rPr lang="en-US" sz="1200" b="1">
                <a:solidFill>
                  <a:schemeClr val="dk1"/>
                </a:solidFill>
                <a:latin typeface="Calibri"/>
                <a:ea typeface="Calibri"/>
                <a:cs typeface="Calibri"/>
                <a:sym typeface="Calibri"/>
              </a:rPr>
              <a:t>R</a:t>
            </a:r>
            <a:r>
              <a:rPr lang="en-US" sz="1200">
                <a:solidFill>
                  <a:schemeClr val="dk1"/>
                </a:solidFill>
                <a:latin typeface="Calibri"/>
                <a:ea typeface="Calibri"/>
                <a:cs typeface="Calibri"/>
                <a:sym typeface="Calibri"/>
              </a:rPr>
              <a:t>ebound pain, </a:t>
            </a:r>
            <a:r>
              <a:rPr lang="en-US" sz="1200" b="1">
                <a:solidFill>
                  <a:schemeClr val="dk1"/>
                </a:solidFill>
                <a:latin typeface="Calibri"/>
                <a:ea typeface="Calibri"/>
                <a:cs typeface="Calibri"/>
                <a:sym typeface="Calibri"/>
              </a:rPr>
              <a:t>E</a:t>
            </a:r>
            <a:r>
              <a:rPr lang="en-US" sz="1200">
                <a:solidFill>
                  <a:schemeClr val="dk1"/>
                </a:solidFill>
                <a:latin typeface="Calibri"/>
                <a:ea typeface="Calibri"/>
                <a:cs typeface="Calibri"/>
                <a:sym typeface="Calibri"/>
              </a:rPr>
              <a:t>levation of temperature, </a:t>
            </a:r>
            <a:r>
              <a:rPr lang="en-US" sz="1200" b="1">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eukocytosis, </a:t>
            </a:r>
            <a:r>
              <a:rPr lang="en-US" sz="1200" b="1">
                <a:solidFill>
                  <a:schemeClr val="dk1"/>
                </a:solidFill>
                <a:latin typeface="Calibri"/>
                <a:ea typeface="Calibri"/>
                <a:cs typeface="Calibri"/>
                <a:sym typeface="Calibri"/>
              </a:rPr>
              <a:t>S</a:t>
            </a:r>
            <a:r>
              <a:rPr lang="en-US" sz="1200">
                <a:solidFill>
                  <a:schemeClr val="dk1"/>
                </a:solidFill>
                <a:latin typeface="Calibri"/>
                <a:ea typeface="Calibri"/>
                <a:cs typeface="Calibri"/>
                <a:sym typeface="Calibri"/>
              </a:rPr>
              <a:t>hift to the left). Tổng điểm tối đa là 10. Nếu bệnh nhân có tổng điểm là 9-10 thì rất nhiều khả năng bị VRT; điểm 7-8: có lẽ bị VRT; điểm 5-6: không chắc bị VRT; điểm &lt; 5 (0-4 điểm): dường như không phải VRT.</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Bảng điểm AIR (Appendicitis Inflammatory Response score)</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Do Andersson đề xuất năm 2008. Bảng điểm này chi tiết hơn về mức độ đau, số lượng bạch cầu, và đưa thêm giá trị CRP vào. Tổng điểm tối đa là 12. Nếu tổng điểm là 0 – 4: khả năng bị VRT thấp, 5-8: khả năng bị VRT trung bình, 9-12: khả năng bị VRT rất cao. </a:t>
            </a:r>
            <a:endParaRPr sz="14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Hướng dẫn năm 2016 của Hội Phẫu thuật cấp cứu thế giới về chẩn đoán và điều trị VRT cấp đã phân tầng bệnh nhân theo điểm Alvarado/AIR thành 3 nhóm nguy cơ: thấp (&lt; 5 điểm), trung bình (5-8 điểm) và cao (&gt; 8 điểm). Theo đó: nhóm nguy cơ thấp có thể cho theo dõi ngoại trú; nhóm nguy cơ trung bình cần được giữ lại, theo dõi, làm chẩn đoán; nhóm nguy cơ cao cần phải nhập viện ngay. Tuy vậy, các bảng điểm trong thực tế chỉ có tính tham khảo, không thể thay thế hoàn toàn việc khám đi khám lại kỹ lưỡng, theo dõi sát sao để chỉ định các phương pháp chẩn đoán hình ảnh hay biện pháp can thiệp phù hợp.</a:t>
            </a:r>
            <a:endParaRPr/>
          </a:p>
          <a:p>
            <a:pPr marL="0" lvl="0" indent="0" algn="l" rtl="0">
              <a:spcBef>
                <a:spcPts val="0"/>
              </a:spcBef>
              <a:spcAft>
                <a:spcPts val="0"/>
              </a:spcAft>
              <a:buNone/>
            </a:pPr>
            <a:endParaRPr/>
          </a:p>
        </p:txBody>
      </p:sp>
      <p:sp>
        <p:nvSpPr>
          <p:cNvPr id="311" name="Google Shape;31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Với một trường hợp đau bụng cấp ở người đang khỏe mạnh, nhất là sau đau có kèm sốt, không bao giờ xem nhẹ nguy cơ bị VRT</a:t>
            </a:r>
            <a:endParaRPr/>
          </a:p>
          <a:p>
            <a:pPr marL="228600" lvl="0" indent="-228600" algn="l" rtl="0">
              <a:spcBef>
                <a:spcPts val="0"/>
              </a:spcBef>
              <a:spcAft>
                <a:spcPts val="0"/>
              </a:spcAft>
              <a:buClr>
                <a:schemeClr val="dk1"/>
              </a:buClr>
              <a:buSzPts val="1200"/>
              <a:buFont typeface="Calibri"/>
              <a:buAutoNum type="arabicParenBoth"/>
            </a:pPr>
            <a:r>
              <a:rPr lang="en-US" sz="1200">
                <a:solidFill>
                  <a:schemeClr val="dk1"/>
                </a:solidFill>
                <a:latin typeface="Calibri"/>
                <a:ea typeface="Calibri"/>
                <a:cs typeface="Calibri"/>
                <a:sym typeface="Calibri"/>
              </a:rPr>
              <a:t>Nếu các triệu chứng không rõ ràng trong lần thăm khám đầu tiên, nên theo dõi trong nhiều giờ, thăm khám lại nhiều lần và kết hợp với các phương tiện cận lâm sàng cho đến khi xác định hoặc loại trừ được chẩn đoán.</a:t>
            </a:r>
            <a:r>
              <a:rPr lang="en-US"/>
              <a:t> </a:t>
            </a:r>
            <a:endParaRPr/>
          </a:p>
          <a:p>
            <a:pPr marL="228600" lvl="0" indent="-228600" algn="l" rtl="0">
              <a:spcBef>
                <a:spcPts val="0"/>
              </a:spcBef>
              <a:spcAft>
                <a:spcPts val="0"/>
              </a:spcAft>
              <a:buClr>
                <a:schemeClr val="dk1"/>
              </a:buClr>
              <a:buSzPts val="1200"/>
              <a:buFont typeface="Calibri"/>
              <a:buAutoNum type="arabicParenBoth"/>
            </a:pPr>
            <a:r>
              <a:rPr lang="en-US"/>
              <a:t>Chẩn đoán VRT là chẩn đoán lâm sàng….</a:t>
            </a:r>
            <a:endParaRPr/>
          </a:p>
          <a:p>
            <a:pPr marL="228600" lvl="0" indent="-228600" algn="l" rtl="0">
              <a:spcBef>
                <a:spcPts val="0"/>
              </a:spcBef>
              <a:spcAft>
                <a:spcPts val="0"/>
              </a:spcAft>
              <a:buClr>
                <a:schemeClr val="dk1"/>
              </a:buClr>
              <a:buSzPts val="1200"/>
              <a:buFont typeface="Calibri"/>
              <a:buAutoNum type="arabicParenBoth"/>
            </a:pPr>
            <a:r>
              <a:rPr lang="en-US"/>
              <a:t>Khi chưa loại trừ được chẩn đoán</a:t>
            </a:r>
            <a:endParaRPr/>
          </a:p>
        </p:txBody>
      </p:sp>
      <p:sp>
        <p:nvSpPr>
          <p:cNvPr id="334" name="Google Shape;3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Trong trường hợp đã theo dõi lâm sàng và sử dụng các phương tiện chẩn đoán hình ảnh (siêu âm, chụp CT,…) mà vẫn chưa xác định hay loại trừ được VRT, vẫn còn nghi ngờ tình trạng bụng ngoại khoa, thì nội soi ổ bụng là cách giúp khảo sát trực tiếp tình trạng ruột thừa và các cơ quan khác trong ổ bụng để chẩn đoán và có thể kết hợp điều trị. Nên nhớ, nội soi ổ bụng dù sao vẫn là một cuộc mổ có gây mê toàn thể nên chỉ được xem là giải pháp sau cùng, khi các tiếp cận chẩn đoán khác không có kết quả.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Năm 2015, dựa trên dấu hiệu ruột thừa và ổ bụng thấy được qua nội soi, kết hợp với dấu hiệu lâm sàng và hình ảnh, Gomes đã đưa ra bảng phân độ VRT cấp liên quan đến lựa chọn cách xử trí như sau:</a:t>
            </a:r>
            <a:r>
              <a:rPr lang="en-US"/>
              <a:t> </a:t>
            </a:r>
            <a:endParaRPr/>
          </a:p>
          <a:p>
            <a:pPr marL="0" lvl="0" indent="0" algn="l" rtl="0">
              <a:spcBef>
                <a:spcPts val="0"/>
              </a:spcBef>
              <a:spcAft>
                <a:spcPts val="0"/>
              </a:spcAft>
              <a:buNone/>
            </a:pPr>
            <a:r>
              <a:rPr lang="en-US"/>
              <a:t>Theo khuyến cáo 2015 của Hiệp hội nội soi và PTNS châu Âu: khi thám sát thấy RT bình thường, nên để nguyên không cát bỏ. Tuy nhiên khi áp dung nên tuỳ thuộc vào tình hình thực tế của địa phương như sự hiểu biết của BN, khả năng tiếp cận các dịch vụ y tế cũng như các hang ráo pháp lý khi hành nghề để tránh các rắc rối ngoài y khoa.</a:t>
            </a:r>
            <a:endParaRPr/>
          </a:p>
        </p:txBody>
      </p:sp>
      <p:sp>
        <p:nvSpPr>
          <p:cNvPr id="352" name="Google Shape;35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1200" b="1" i="1">
                <a:solidFill>
                  <a:schemeClr val="dk1"/>
                </a:solidFill>
                <a:latin typeface="Calibri"/>
                <a:ea typeface="Calibri"/>
                <a:cs typeface="Calibri"/>
                <a:sym typeface="Calibri"/>
              </a:rPr>
              <a:t>Theo cơ chế bệnh sinh</a:t>
            </a:r>
            <a:endParaRPr sz="1200" b="1" i="1">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không tắc nghẽn</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Trong những giờ đầu, tình trạng viêm chỉ khu trú ở niêm mạc ruột thừa,  gây đau kiểu đau tạng (visceral pain); bệnh nhân sẽ đau ở vùng quanh rốn hoặc trên rốn (do kích thích đám rối dương), đau âm ỉ không thành cơn. Sau 4-6 giờ hay hơn, quá trình viêm lan ra khỏi thanh mạc ruột thừa, kích thích phúc mạc thành gây đau thực thể (somatic pain); lúc này bệnh nhân sẽ cảm thấy đau rõ khi ấn ở hố chậu phải. </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tắc nghẽn </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Khác với trong VRT không tắc nghẽn, đau khởi đầu có thể kiểu quặn cơn ở vùng quanh rốn do tắc nghẽn lòng ruột thừa. Sau đó triệu chứng tương tự như VRT xuất tiết nhưng diễn tiến nhanh hơn. Thể VRT này thường nhanh chóng đưa đến tình trạng viêm phúc mạc toàn thể do vỡ ruột thừa.</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b="1"/>
              <a:t>Theo diễn tiến: </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Diễn biến nhanh</a:t>
            </a:r>
            <a:r>
              <a:rPr lang="en-US" sz="1200">
                <a:solidFill>
                  <a:schemeClr val="dk1"/>
                </a:solidFill>
                <a:latin typeface="Calibri"/>
                <a:ea typeface="Calibri"/>
                <a:cs typeface="Calibri"/>
                <a:sym typeface="Calibri"/>
              </a:rPr>
              <a:t>: Ngay sau cơn đau đầu tiên đã thấy có các triệu chứng của viêm phúc mạc, còn gọi là viêm phúc mạc tức thì hay viêm phúc mạc trong 24 giờ đầu,  thường gặp trong VRT tắc nghẽn. Dễ chẩn đoán nhầm với thủng loét dạ dày tá tràng.</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Thể nhiễm độc</a:t>
            </a:r>
            <a:r>
              <a:rPr lang="en-US" sz="1200">
                <a:solidFill>
                  <a:schemeClr val="dk1"/>
                </a:solidFill>
                <a:latin typeface="Calibri"/>
                <a:ea typeface="Calibri"/>
                <a:cs typeface="Calibri"/>
                <a:sym typeface="Calibri"/>
              </a:rPr>
              <a:t>: Không có sự tương xứng giữa các triệu chứng toàn thân với các triệu chứng thực thể. Bệnh nhân đau bụng dữ dội, thường có tiêu chảy, phân thối khắm, có dấu hiệu nhiễm trùng toàn thân rõ rệt (mạch nhanh, thở nhanh nông, sốt cao,…). Trong khi triệu chứng tại chỗ thì mơ hồ, kín đáo: bụng không co cứng, không có phản ứng thành bụng . Thể bệnh này ít gặp, thường xảy ra ở trẻ nhỏ.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83" name="Google Shape;38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VRT sau manh tràng</a:t>
            </a: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Vị trí than đau có thể nằm cao hơn, ở vùng hông phải. Các dấu hiệu ấn đau ở thành bụng trước có thể không rõ, thay vào đó lại có ấn đau vùng hố thắt lưng phải hay trên mào chậu phải. Ruột thừa viêm kích thích cơ thắt lưng chậu bên phải dấu hiệu ‘cơ thắt lưng chậu”: nằm ưỡn hông phải và co nhẹ đùi phải để tìm tư thế giảm đau, khi ấn duỗi đùi ra thì có cảm giác đau. Cũng có thể cho bệnh nhân nằm nghiêng trái với đùi và gối duỗi thẳng,  khi kéo đùi phải bệnh nhân ra phía sau làm căng cơ thắt lưng chậu sẽ gây đau.</a:t>
            </a:r>
            <a:endParaRPr sz="140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a:solidFill>
                  <a:schemeClr val="dk1"/>
                </a:solidFill>
                <a:latin typeface="Calibri"/>
                <a:ea typeface="Calibri"/>
                <a:cs typeface="Calibri"/>
                <a:sym typeface="Calibri"/>
              </a:rPr>
              <a:t>Viêm ruột thừa tiểu khung</a:t>
            </a:r>
            <a:endParaRPr sz="1400" b="1" i="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Bệnh nhân có triệu chứng tiểu lắt nhắt, tiểu gắt (do kích thích bàng quang) hay mót rặn (do kích thích trực tràng). Khám bụng thấy vị trí ấn đau thấp ở hố chậu phải, gần vế phía khớp mu. Thăm trực tràng hay âm đạo có thể thấy ấn đau phía bên phải. Nghiệm pháp cơ bịt có thể dương tính: bệnh nhân đau ở hạ vị và mặt trong đùi phải khi ở tư thế nằm ngửa, háng-gối phải gấp 90</a:t>
            </a:r>
            <a:r>
              <a:rPr lang="en-US" sz="1200" baseline="30000">
                <a:solidFill>
                  <a:schemeClr val="dk1"/>
                </a:solidFill>
                <a:latin typeface="Calibri"/>
                <a:ea typeface="Calibri"/>
                <a:cs typeface="Calibri"/>
                <a:sym typeface="Calibri"/>
              </a:rPr>
              <a:t>0</a:t>
            </a:r>
            <a:r>
              <a:rPr lang="en-US" sz="1200">
                <a:solidFill>
                  <a:schemeClr val="dk1"/>
                </a:solidFill>
                <a:latin typeface="Calibri"/>
                <a:ea typeface="Calibri"/>
                <a:cs typeface="Calibri"/>
                <a:sym typeface="Calibri"/>
              </a:rPr>
              <a:t> và đùi xoay vào trong.</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00" name="Google Shape;400;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1200" b="1" i="1" dirty="0">
                <a:solidFill>
                  <a:schemeClr val="dk1"/>
                </a:solidFill>
                <a:latin typeface="Calibri"/>
                <a:ea typeface="Calibri"/>
                <a:cs typeface="Calibri"/>
                <a:sym typeface="Calibri"/>
              </a:rPr>
              <a:t>Ở </a:t>
            </a:r>
            <a:r>
              <a:rPr lang="en-US" sz="1200" b="1" i="1" dirty="0" err="1">
                <a:solidFill>
                  <a:schemeClr val="dk1"/>
                </a:solidFill>
                <a:latin typeface="Calibri"/>
                <a:ea typeface="Calibri"/>
                <a:cs typeface="Calibri"/>
                <a:sym typeface="Calibri"/>
              </a:rPr>
              <a:t>trẻ</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em</a:t>
            </a:r>
            <a:r>
              <a:rPr lang="en-US" sz="1200" b="1" i="1" dirty="0">
                <a:solidFill>
                  <a:schemeClr val="dk1"/>
                </a:solidFill>
                <a:latin typeface="Calibri"/>
                <a:ea typeface="Calibri"/>
                <a:cs typeface="Calibri"/>
                <a:sym typeface="Calibri"/>
              </a:rPr>
              <a:t> </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VRT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ngoại</a:t>
            </a:r>
            <a:r>
              <a:rPr lang="en-US" sz="1200" dirty="0">
                <a:solidFill>
                  <a:schemeClr val="dk1"/>
                </a:solidFill>
                <a:latin typeface="Calibri"/>
                <a:ea typeface="Calibri"/>
                <a:cs typeface="Calibri"/>
                <a:sym typeface="Calibri"/>
              </a:rPr>
              <a:t> khoa ổ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nhất</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nhỏ</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50 – 68%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thực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17 – 69%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nhỏ</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hãi</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khóc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mỏng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khoa hay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treo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phổi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thùy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huyết</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Ở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Alvarado/</a:t>
            </a:r>
            <a:r>
              <a:rPr lang="en-US" sz="1200" dirty="0" err="1">
                <a:solidFill>
                  <a:schemeClr val="dk1"/>
                </a:solidFill>
                <a:latin typeface="Calibri"/>
                <a:ea typeface="Calibri"/>
                <a:cs typeface="Calibri"/>
                <a:sym typeface="Calibri"/>
              </a:rPr>
              <a:t>Manstrels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ta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PAS (Pediatric appendicitis score)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Samuel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năm</a:t>
            </a:r>
            <a:r>
              <a:rPr lang="en-US" sz="1200" dirty="0">
                <a:solidFill>
                  <a:schemeClr val="dk1"/>
                </a:solidFill>
                <a:latin typeface="Calibri"/>
                <a:ea typeface="Calibri"/>
                <a:cs typeface="Calibri"/>
                <a:sym typeface="Calibri"/>
              </a:rPr>
              <a:t> 2002. </a:t>
            </a:r>
            <a:r>
              <a:rPr lang="en-US" sz="1200" dirty="0" err="1">
                <a:solidFill>
                  <a:schemeClr val="dk1"/>
                </a:solidFill>
                <a:latin typeface="Calibri"/>
                <a:ea typeface="Calibri"/>
                <a:cs typeface="Calibri"/>
                <a:sym typeface="Calibri"/>
              </a:rPr>
              <a:t>Bảng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8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tương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tự</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Alvarado,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trực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bằng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ho, </a:t>
            </a:r>
            <a:r>
              <a:rPr lang="en-US" sz="1200" dirty="0" err="1">
                <a:solidFill>
                  <a:schemeClr val="dk1"/>
                </a:solidFill>
                <a:latin typeface="Calibri"/>
                <a:ea typeface="Calibri"/>
                <a:cs typeface="Calibri"/>
                <a:sym typeface="Calibri"/>
              </a:rPr>
              <a:t>nhảy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lò</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2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đồng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1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Tổng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10.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PAS ≤ 5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theo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dõi</a:t>
            </a:r>
            <a:r>
              <a:rPr lang="en-US" sz="1200" dirty="0">
                <a:solidFill>
                  <a:schemeClr val="dk1"/>
                </a:solidFill>
                <a:latin typeface="Calibri"/>
                <a:ea typeface="Calibri"/>
                <a:cs typeface="Calibri"/>
                <a:sym typeface="Calibri"/>
              </a:rPr>
              <a:t>, ≥ 6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nghĩ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đến</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nghiên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năng</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&gt; 70%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PAS &gt; 7,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PAS &lt; 2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trừ</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đúng</a:t>
            </a:r>
            <a:r>
              <a:rPr lang="en-US" sz="1200" dirty="0">
                <a:solidFill>
                  <a:schemeClr val="dk1"/>
                </a:solidFill>
                <a:latin typeface="Calibri"/>
                <a:ea typeface="Calibri"/>
                <a:cs typeface="Calibri"/>
                <a:sym typeface="Calibri"/>
              </a:rPr>
              <a:t> 99%.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endParaRPr sz="1400" dirty="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dirty="0">
                <a:solidFill>
                  <a:schemeClr val="dk1"/>
                </a:solidFill>
                <a:latin typeface="Calibri"/>
                <a:ea typeface="Calibri"/>
                <a:cs typeface="Calibri"/>
                <a:sym typeface="Calibri"/>
              </a:rPr>
              <a:t>Ở </a:t>
            </a:r>
            <a:r>
              <a:rPr lang="en-US" sz="1200" b="1" i="1" dirty="0" err="1">
                <a:solidFill>
                  <a:schemeClr val="dk1"/>
                </a:solidFill>
                <a:latin typeface="Calibri"/>
                <a:ea typeface="Calibri"/>
                <a:cs typeface="Calibri"/>
                <a:sym typeface="Calibri"/>
              </a:rPr>
              <a:t>người</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già</a:t>
            </a:r>
            <a:r>
              <a:rPr lang="en-US" sz="1200" b="1" i="1" dirty="0">
                <a:solidFill>
                  <a:schemeClr val="dk1"/>
                </a:solidFill>
                <a:latin typeface="Calibri"/>
                <a:ea typeface="Calibri"/>
                <a:cs typeface="Calibri"/>
                <a:sym typeface="Calibri"/>
              </a:rPr>
              <a:t>  </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VRT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trễ</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kéo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Mặt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yếu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nuôi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kém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vữa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vậy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lệ</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đến</a:t>
            </a:r>
            <a:r>
              <a:rPr lang="en-US" sz="1200" dirty="0">
                <a:solidFill>
                  <a:schemeClr val="dk1"/>
                </a:solidFill>
                <a:latin typeface="Calibri"/>
                <a:ea typeface="Calibri"/>
                <a:cs typeface="Calibri"/>
                <a:sym typeface="Calibri"/>
              </a:rPr>
              <a:t> 50% ở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trên</a:t>
            </a:r>
            <a:r>
              <a:rPr lang="en-US" sz="1200" dirty="0">
                <a:solidFill>
                  <a:schemeClr val="dk1"/>
                </a:solidFill>
                <a:latin typeface="Calibri"/>
                <a:ea typeface="Calibri"/>
                <a:cs typeface="Calibri"/>
                <a:sym typeface="Calibri"/>
              </a:rPr>
              <a:t> 65 </a:t>
            </a:r>
            <a:r>
              <a:rPr lang="en-US" sz="1200" dirty="0" err="1">
                <a:solidFill>
                  <a:schemeClr val="dk1"/>
                </a:solidFill>
                <a:latin typeface="Calibri"/>
                <a:ea typeface="Calibri"/>
                <a:cs typeface="Calibri"/>
                <a:sym typeface="Calibri"/>
              </a:rPr>
              <a:t>tuổi</a:t>
            </a:r>
            <a:r>
              <a:rPr lang="en-US" sz="12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Hai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ở VRT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a:t>
            </a:r>
            <a:r>
              <a:rPr lang="en-US" sz="1200" dirty="0">
                <a:solidFill>
                  <a:schemeClr val="dk1"/>
                </a:solidFill>
                <a:latin typeface="Calibri"/>
                <a:ea typeface="Calibri"/>
                <a:cs typeface="Calibri"/>
                <a:sym typeface="Calibri"/>
              </a:rPr>
              <a:t> u.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khối</a:t>
            </a:r>
            <a:r>
              <a:rPr lang="en-US" sz="1200" dirty="0">
                <a:solidFill>
                  <a:schemeClr val="dk1"/>
                </a:solidFill>
                <a:latin typeface="Calibri"/>
                <a:ea typeface="Calibri"/>
                <a:cs typeface="Calibri"/>
                <a:sym typeface="Calibri"/>
              </a:rPr>
              <a:t> u ở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đại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túi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xoắn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Herpes. </a:t>
            </a:r>
            <a:r>
              <a:rPr lang="en-US" sz="1200" dirty="0" err="1">
                <a:solidFill>
                  <a:schemeClr val="dk1"/>
                </a:solidFill>
                <a:latin typeface="Calibri"/>
                <a:ea typeface="Calibri"/>
                <a:cs typeface="Calibri"/>
                <a:sym typeface="Calibri"/>
              </a:rPr>
              <a:t>Chụp</a:t>
            </a:r>
            <a:r>
              <a:rPr lang="en-US" sz="1200" dirty="0">
                <a:solidFill>
                  <a:schemeClr val="dk1"/>
                </a:solidFill>
                <a:latin typeface="Calibri"/>
                <a:ea typeface="Calibri"/>
                <a:cs typeface="Calibri"/>
                <a:sym typeface="Calibri"/>
              </a:rPr>
              <a:t> CT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ngờ</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lưu</a:t>
            </a:r>
            <a:r>
              <a:rPr lang="en-US" sz="1200" dirty="0">
                <a:solidFill>
                  <a:schemeClr val="dk1"/>
                </a:solidFill>
                <a:latin typeface="Calibri"/>
                <a:ea typeface="Calibri"/>
                <a:cs typeface="Calibri"/>
                <a:sym typeface="Calibri"/>
              </a:rPr>
              <a:t> ý </a:t>
            </a:r>
            <a:r>
              <a:rPr lang="en-US" sz="1200" dirty="0" err="1">
                <a:solidFill>
                  <a:schemeClr val="dk1"/>
                </a:solidFill>
                <a:latin typeface="Calibri"/>
                <a:ea typeface="Calibri"/>
                <a:cs typeface="Calibri"/>
                <a:sym typeface="Calibri"/>
              </a:rPr>
              <a:t>đến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định</a:t>
            </a:r>
            <a:r>
              <a:rPr lang="en-US" sz="1200" dirty="0">
                <a:solidFill>
                  <a:schemeClr val="dk1"/>
                </a:solidFill>
                <a:latin typeface="Calibri"/>
                <a:ea typeface="Calibri"/>
                <a:cs typeface="Calibri"/>
                <a:sym typeface="Calibri"/>
              </a:rPr>
              <a:t>.</a:t>
            </a:r>
            <a:r>
              <a:rPr lang="en-US" dirty="0"/>
              <a:t> </a:t>
            </a:r>
            <a:endParaRPr dirty="0"/>
          </a:p>
        </p:txBody>
      </p:sp>
      <p:sp>
        <p:nvSpPr>
          <p:cNvPr id="415" name="Google Shape;41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Viêm ruột thừa (VRT) là cấp cứu bụng ngoại khoa thường gặp nhất. Nguy cơ một người có thể bị VRT trong suốt cuộc đời là khoảng 7-8%. Ở các nước phát triển, xuất độ VRT là 5,7-50/100.000 dân mỗi năm với tuổi thường gặp nhất là 10-30 tuổi, bệnh ít gặp hơn ở trẻ nhỏ và người già</a:t>
            </a:r>
            <a:r>
              <a:rPr lang="en-US" sz="1200" b="1" i="1">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Tuy là bệnh thường gặp nhưng do vị trí giải phẫu, cơ địa người bệnh, độc lực của vi trùng có thể khác nhau ở từng trường hợp nên biểu hiện lâm sàng của VRT rất đa dạng. Chẩn đoán VRT trong thực tế có thể rất dễ nhưng nhiều khi cũng rất khó. Mặc dù đã áp dụng các kỹ thuật chẩn đoán hình ảnh mới, thậm chí nội soi ổ bụng trong thời gian gần đây, tỉ lệ chẩn đoán nhầm viêm ruột thừa vẫn chưa giảm nhiều (ở mức 15,3%, tương đương với tỉ lệ chẩn đoán trễ, mổ khi ruột thừa đã vỡ). Tỉ lệ chẩn đoán nhầm ở nữ cao hơn ở nam (22,2% so với 9,3%).</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Khi được chẩn đoán sớm và phẫu thuật kịp thời,  VRT có tỉ lệ tử vong rất thấp (0,1-0,2%) và tỉ lệ biến chứng không nhiều. Nhưng nếu đến viện trễ, được chẩn đoán trễ hay mổ khi đã có biến chứng, tỉ lệ tử vong của VRT có thể lên đến 10-20% và nguy cơ tắc ruột do dính sau mổ luôn gắn với phần đời còn lại của người bệnh.</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1200" b="1" i="1" dirty="0" err="1">
                <a:solidFill>
                  <a:schemeClr val="dk1"/>
                </a:solidFill>
                <a:latin typeface="Calibri"/>
                <a:ea typeface="Calibri"/>
                <a:cs typeface="Calibri"/>
                <a:sym typeface="Calibri"/>
              </a:rPr>
              <a:t>Người</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béo</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phì</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béo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giúp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trực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Rovsing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ảnh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khảo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bằng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âm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giá</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béo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chụp</a:t>
            </a:r>
            <a:r>
              <a:rPr lang="en-US" sz="1200" dirty="0">
                <a:solidFill>
                  <a:schemeClr val="dk1"/>
                </a:solidFill>
                <a:latin typeface="Calibri"/>
                <a:ea typeface="Calibri"/>
                <a:cs typeface="Calibri"/>
                <a:sym typeface="Calibri"/>
              </a:rPr>
              <a:t> CT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sớm</a:t>
            </a:r>
            <a:r>
              <a:rPr lang="en-US" sz="12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phụ</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nữ</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mang</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thai</a:t>
            </a: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VRT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lệ</a:t>
            </a:r>
            <a:r>
              <a:rPr lang="en-US" sz="1200" dirty="0">
                <a:solidFill>
                  <a:schemeClr val="dk1"/>
                </a:solidFill>
                <a:latin typeface="Calibri"/>
                <a:ea typeface="Calibri"/>
                <a:cs typeface="Calibri"/>
                <a:sym typeface="Calibri"/>
              </a:rPr>
              <a:t> 1/1.400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nôn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ói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than </a:t>
            </a:r>
            <a:r>
              <a:rPr lang="en-US" sz="1200" dirty="0" err="1">
                <a:solidFill>
                  <a:schemeClr val="dk1"/>
                </a:solidFill>
                <a:latin typeface="Calibri"/>
                <a:ea typeface="Calibri"/>
                <a:cs typeface="Calibri"/>
                <a:sym typeface="Calibri"/>
              </a:rPr>
              <a:t>phiền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Mặt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đổi</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đẩy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ra </a:t>
            </a:r>
            <a:r>
              <a:rPr lang="en-US" sz="1200" dirty="0" err="1">
                <a:solidFill>
                  <a:schemeClr val="dk1"/>
                </a:solidFill>
                <a:latin typeface="Calibri"/>
                <a:ea typeface="Calibri"/>
                <a:cs typeface="Calibri"/>
                <a:sym typeface="Calibri"/>
              </a:rPr>
              <a:t>ngoài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triển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3 </a:t>
            </a:r>
            <a:r>
              <a:rPr lang="en-US" sz="1200" dirty="0" err="1">
                <a:solidFill>
                  <a:schemeClr val="dk1"/>
                </a:solidFill>
                <a:latin typeface="Calibri"/>
                <a:ea typeface="Calibri"/>
                <a:cs typeface="Calibri"/>
                <a:sym typeface="Calibri"/>
              </a:rPr>
              <a:t>tháng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thế</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nằm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giống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VRT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thế</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nằm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nghiêng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Rovsing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gây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bao </a:t>
            </a:r>
            <a:r>
              <a:rPr lang="en-US" sz="1200" dirty="0" err="1">
                <a:solidFill>
                  <a:schemeClr val="dk1"/>
                </a:solidFill>
                <a:latin typeface="Calibri"/>
                <a:ea typeface="Calibri"/>
                <a:cs typeface="Calibri"/>
                <a:sym typeface="Calibri"/>
              </a:rPr>
              <a:t>gồm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phụ</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huống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sản</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màng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nuôi</a:t>
            </a:r>
            <a:r>
              <a:rPr lang="en-US" sz="1200" dirty="0">
                <a:solidFill>
                  <a:schemeClr val="dk1"/>
                </a:solidFill>
                <a:latin typeface="Calibri"/>
                <a:ea typeface="Calibri"/>
                <a:cs typeface="Calibri"/>
                <a:sym typeface="Calibri"/>
              </a:rPr>
              <a:t> (chorioamnionitis), </a:t>
            </a:r>
            <a:r>
              <a:rPr lang="en-US" sz="1200" dirty="0" err="1">
                <a:solidFill>
                  <a:schemeClr val="dk1"/>
                </a:solidFill>
                <a:latin typeface="Calibri"/>
                <a:ea typeface="Calibri"/>
                <a:cs typeface="Calibri"/>
                <a:sym typeface="Calibri"/>
              </a:rPr>
              <a:t>dọa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sinh</a:t>
            </a:r>
            <a:r>
              <a:rPr lang="en-US" sz="1200" dirty="0">
                <a:solidFill>
                  <a:schemeClr val="dk1"/>
                </a:solidFill>
                <a:latin typeface="Calibri"/>
                <a:ea typeface="Calibri"/>
                <a:cs typeface="Calibri"/>
                <a:sym typeface="Calibri"/>
              </a:rPr>
              <a:t> non, …</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Suy</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giảm</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miễn</a:t>
            </a: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dịch</a:t>
            </a:r>
            <a:endParaRPr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VRT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dịch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ghép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tính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dịch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(AIDS).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VRT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địa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nguyên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ngoại</a:t>
            </a:r>
            <a:r>
              <a:rPr lang="en-US" sz="1200" dirty="0">
                <a:solidFill>
                  <a:schemeClr val="dk1"/>
                </a:solidFill>
                <a:latin typeface="Calibri"/>
                <a:ea typeface="Calibri"/>
                <a:cs typeface="Calibri"/>
                <a:sym typeface="Calibri"/>
              </a:rPr>
              <a:t> khoa bao </a:t>
            </a:r>
            <a:r>
              <a:rPr lang="en-US" sz="1200" dirty="0" err="1">
                <a:solidFill>
                  <a:schemeClr val="dk1"/>
                </a:solidFill>
                <a:latin typeface="Calibri"/>
                <a:ea typeface="Calibri"/>
                <a:cs typeface="Calibri"/>
                <a:sym typeface="Calibri"/>
              </a:rPr>
              <a:t>gồm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tụy</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thuốc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CMV),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túi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sỏi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(CMV, lao),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tính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(Lymphoma, Kaposi’s sarcoma), </a:t>
            </a:r>
            <a:r>
              <a:rPr lang="en-US" sz="1200" dirty="0" err="1">
                <a:solidFill>
                  <a:schemeClr val="dk1"/>
                </a:solidFill>
                <a:latin typeface="Calibri"/>
                <a:ea typeface="Calibri"/>
                <a:cs typeface="Calibri"/>
                <a:sym typeface="Calibri"/>
              </a:rPr>
              <a:t>thương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hàn</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Mặt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bạch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phương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ảnh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chụp</a:t>
            </a:r>
            <a:r>
              <a:rPr lang="en-US" sz="1200" dirty="0">
                <a:solidFill>
                  <a:schemeClr val="dk1"/>
                </a:solidFill>
                <a:latin typeface="Calibri"/>
                <a:ea typeface="Calibri"/>
                <a:cs typeface="Calibri"/>
                <a:sym typeface="Calibri"/>
              </a:rPr>
              <a:t> CT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giúp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ích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a:t>
            </a:r>
            <a:r>
              <a:rPr lang="en-US" dirty="0"/>
              <a:t> </a:t>
            </a:r>
            <a:endParaRPr dirty="0"/>
          </a:p>
        </p:txBody>
      </p:sp>
      <p:sp>
        <p:nvSpPr>
          <p:cNvPr id="432" name="Google Shape;43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sớm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vòng</a:t>
            </a:r>
            <a:r>
              <a:rPr lang="en-US" sz="1200" dirty="0">
                <a:solidFill>
                  <a:schemeClr val="dk1"/>
                </a:solidFill>
                <a:latin typeface="Calibri"/>
                <a:ea typeface="Calibri"/>
                <a:cs typeface="Calibri"/>
                <a:sym typeface="Calibri"/>
              </a:rPr>
              <a:t> 24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khởi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khắp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tỏa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gặp</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trẻ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nhỏ</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người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thủng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loét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24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24-48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bắt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hội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nhẹ</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chỉ</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phần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¼ </a:t>
            </a:r>
            <a:r>
              <a:rPr lang="en-US" sz="1200" dirty="0" err="1">
                <a:solidFill>
                  <a:schemeClr val="dk1"/>
                </a:solidFill>
                <a:latin typeface="Calibri"/>
                <a:ea typeface="Calibri"/>
                <a:cs typeface="Calibri"/>
                <a:sym typeface="Calibri"/>
              </a:rPr>
              <a:t>dưới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mềm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Sau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hoặc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chịu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vẻ</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hết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4 – 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trở</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giữa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gọi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thời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trá</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làm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nội</a:t>
            </a:r>
            <a:r>
              <a:rPr lang="en-US" sz="1200" dirty="0">
                <a:solidFill>
                  <a:schemeClr val="dk1"/>
                </a:solidFill>
                <a:latin typeface="Calibri"/>
                <a:ea typeface="Calibri"/>
                <a:cs typeface="Calibri"/>
                <a:sym typeface="Calibri"/>
              </a:rPr>
              <a:t> khoa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tiêu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giai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mổ</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trễ</a:t>
            </a:r>
            <a:r>
              <a:rPr lang="en-US" sz="1200" dirty="0">
                <a:solidFill>
                  <a:schemeClr val="dk1"/>
                </a:solidFill>
                <a:latin typeface="Calibri"/>
                <a:ea typeface="Calibri"/>
                <a:cs typeface="Calibri"/>
                <a:sym typeface="Calibri"/>
              </a:rPr>
              <a:t>. </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1), VRT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2),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gây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thì</a:t>
            </a:r>
            <a:r>
              <a:rPr lang="en-US" sz="1200" dirty="0">
                <a:solidFill>
                  <a:schemeClr val="dk1"/>
                </a:solidFill>
                <a:latin typeface="Calibri"/>
                <a:ea typeface="Calibri"/>
                <a:cs typeface="Calibri"/>
                <a:sym typeface="Calibri"/>
              </a:rPr>
              <a:t> 3).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chẩn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đoán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nguyên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khác</a:t>
            </a:r>
            <a:r>
              <a:rPr lang="en-US" sz="1200" dirty="0">
                <a:solidFill>
                  <a:schemeClr val="dk1"/>
                </a:solidFill>
                <a:latin typeface="Calibri"/>
                <a:ea typeface="Calibri"/>
                <a:cs typeface="Calibri"/>
                <a:sym typeface="Calibri"/>
              </a:rPr>
              <a:t>. </a:t>
            </a:r>
            <a:endParaRPr dirty="0"/>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xảy</a:t>
            </a:r>
            <a:r>
              <a:rPr lang="en-US" sz="1200" dirty="0">
                <a:solidFill>
                  <a:schemeClr val="dk1"/>
                </a:solidFill>
                <a:latin typeface="Calibri"/>
                <a:ea typeface="Calibri"/>
                <a:cs typeface="Calibri"/>
                <a:sym typeface="Calibri"/>
              </a:rPr>
              <a:t> ra ở </a:t>
            </a:r>
            <a:r>
              <a:rPr lang="en-US" sz="1200" dirty="0" err="1">
                <a:solidFill>
                  <a:schemeClr val="dk1"/>
                </a:solidFill>
                <a:latin typeface="Calibri"/>
                <a:ea typeface="Calibri"/>
                <a:cs typeface="Calibri"/>
                <a:sym typeface="Calibri"/>
              </a:rPr>
              <a:t>những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sức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năng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non) bao </a:t>
            </a:r>
            <a:r>
              <a:rPr lang="en-US" sz="1200" dirty="0" err="1">
                <a:solidFill>
                  <a:schemeClr val="dk1"/>
                </a:solidFill>
                <a:latin typeface="Calibri"/>
                <a:ea typeface="Calibri"/>
                <a:cs typeface="Calibri"/>
                <a:sym typeface="Calibri"/>
              </a:rPr>
              <a:t>bọc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4 – 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kích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10,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tuần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lễ</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thứ</a:t>
            </a:r>
            <a:r>
              <a:rPr lang="en-US" sz="1200" dirty="0">
                <a:solidFill>
                  <a:schemeClr val="dk1"/>
                </a:solidFill>
                <a:latin typeface="Calibri"/>
                <a:ea typeface="Calibri"/>
                <a:cs typeface="Calibri"/>
                <a:sym typeface="Calibri"/>
              </a:rPr>
              <a:t> 4.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đã</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giảm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hết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bắt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thấy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xuất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cứng</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dưới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bên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phát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mảng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chắc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di </a:t>
            </a:r>
            <a:r>
              <a:rPr lang="en-US" sz="1200" dirty="0" err="1">
                <a:solidFill>
                  <a:schemeClr val="dk1"/>
                </a:solidFill>
                <a:latin typeface="Calibri"/>
                <a:ea typeface="Calibri"/>
                <a:cs typeface="Calibri"/>
                <a:sym typeface="Calibri"/>
              </a:rPr>
              <a:t>động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rầm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rộ</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trong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Đám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quánh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thuận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của</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tự</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khỏi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toàn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bị</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về</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diễn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tiến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lao </a:t>
            </a:r>
            <a:r>
              <a:rPr lang="en-US" sz="1200" dirty="0" err="1">
                <a:solidFill>
                  <a:schemeClr val="dk1"/>
                </a:solidFill>
                <a:latin typeface="Calibri"/>
                <a:ea typeface="Calibri"/>
                <a:cs typeface="Calibri"/>
                <a:sym typeface="Calibri"/>
              </a:rPr>
              <a:t>hồi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a:p>
            <a:pPr marL="914400" lvl="2" indent="0" algn="l" rtl="0">
              <a:spcBef>
                <a:spcPts val="0"/>
              </a:spcBef>
              <a:spcAft>
                <a:spcPts val="0"/>
              </a:spcAft>
              <a:buNone/>
            </a:pPr>
            <a:r>
              <a:rPr lang="en-US" sz="1200" b="1" i="1" dirty="0" err="1">
                <a:solidFill>
                  <a:schemeClr val="dk1"/>
                </a:solidFill>
                <a:latin typeface="Calibri"/>
                <a:ea typeface="Calibri"/>
                <a:cs typeface="Calibri"/>
                <a:sym typeface="Calibri"/>
              </a:rPr>
              <a:t>Áp</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xe</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ruột</a:t>
            </a:r>
            <a:r>
              <a:rPr lang="en-US" sz="1200" b="1" i="1" dirty="0">
                <a:solidFill>
                  <a:schemeClr val="dk1"/>
                </a:solidFill>
                <a:latin typeface="Calibri"/>
                <a:ea typeface="Calibri"/>
                <a:cs typeface="Calibri"/>
                <a:sym typeface="Calibri"/>
              </a:rPr>
              <a:t> </a:t>
            </a:r>
            <a:r>
              <a:rPr lang="en-US" sz="1200" b="1" i="1" dirty="0" err="1">
                <a:solidFill>
                  <a:schemeClr val="dk1"/>
                </a:solidFill>
                <a:latin typeface="Calibri"/>
                <a:ea typeface="Calibri"/>
                <a:cs typeface="Calibri"/>
                <a:sym typeface="Calibri"/>
              </a:rPr>
              <a:t>thừa</a:t>
            </a:r>
            <a:r>
              <a:rPr lang="en-US" sz="1200" b="1" i="1" dirty="0">
                <a:solidFill>
                  <a:schemeClr val="dk1"/>
                </a:solidFill>
                <a:latin typeface="Calibri"/>
                <a:ea typeface="Calibri"/>
                <a:cs typeface="Calibri"/>
                <a:sym typeface="Calibri"/>
              </a:rPr>
              <a:t> </a:t>
            </a:r>
            <a:endParaRPr sz="1400" b="1"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err="1">
                <a:solidFill>
                  <a:schemeClr val="dk1"/>
                </a:solidFill>
                <a:latin typeface="Calibri"/>
                <a:ea typeface="Calibri"/>
                <a:cs typeface="Calibri"/>
                <a:sym typeface="Calibri"/>
              </a:rPr>
              <a:t>Là</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ổ </a:t>
            </a:r>
            <a:r>
              <a:rPr lang="en-US" sz="1200" dirty="0" err="1">
                <a:solidFill>
                  <a:schemeClr val="dk1"/>
                </a:solidFill>
                <a:latin typeface="Calibri"/>
                <a:ea typeface="Calibri"/>
                <a:cs typeface="Calibri"/>
                <a:sym typeface="Calibri"/>
              </a:rPr>
              <a:t>mủ</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xoang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do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hóa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bởi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xung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thành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bụng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lớn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VRT </a:t>
            </a:r>
            <a:r>
              <a:rPr lang="en-US" sz="1200" dirty="0" err="1">
                <a:solidFill>
                  <a:schemeClr val="dk1"/>
                </a:solidFill>
                <a:latin typeface="Calibri"/>
                <a:ea typeface="Calibri"/>
                <a:cs typeface="Calibri"/>
                <a:sym typeface="Calibri"/>
              </a:rPr>
              <a:t>khoảng</a:t>
            </a:r>
            <a:r>
              <a:rPr lang="en-US" sz="1200" dirty="0">
                <a:solidFill>
                  <a:schemeClr val="dk1"/>
                </a:solidFill>
                <a:latin typeface="Calibri"/>
                <a:ea typeface="Calibri"/>
                <a:cs typeface="Calibri"/>
                <a:sym typeface="Calibri"/>
              </a:rPr>
              <a:t> 3-5 </a:t>
            </a:r>
            <a:r>
              <a:rPr lang="en-US" sz="1200" dirty="0" err="1">
                <a:solidFill>
                  <a:schemeClr val="dk1"/>
                </a:solidFill>
                <a:latin typeface="Calibri"/>
                <a:ea typeface="Calibri"/>
                <a:cs typeface="Calibri"/>
                <a:sym typeface="Calibri"/>
              </a:rPr>
              <a:t>ngày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trước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nhập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các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triệu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chứng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đầu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thể</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rệt</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biểu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nhiễm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trùng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sốt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Trường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hợp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ruột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thừa</a:t>
            </a:r>
            <a:r>
              <a:rPr lang="en-US" sz="1200" dirty="0">
                <a:solidFill>
                  <a:schemeClr val="dk1"/>
                </a:solidFill>
                <a:latin typeface="Calibri"/>
                <a:ea typeface="Calibri"/>
                <a:cs typeface="Calibri"/>
                <a:sym typeface="Calibri"/>
              </a:rPr>
              <a:t> ở </a:t>
            </a:r>
            <a:r>
              <a:rPr lang="en-US" sz="1200" dirty="0" err="1">
                <a:solidFill>
                  <a:schemeClr val="dk1"/>
                </a:solidFill>
                <a:latin typeface="Calibri"/>
                <a:ea typeface="Calibri"/>
                <a:cs typeface="Calibri"/>
                <a:sym typeface="Calibri"/>
              </a:rPr>
              <a:t>hố</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chậu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phải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sờ</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giới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rõ</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di </a:t>
            </a:r>
            <a:r>
              <a:rPr lang="en-US" sz="1200" dirty="0" err="1">
                <a:solidFill>
                  <a:schemeClr val="dk1"/>
                </a:solidFill>
                <a:latin typeface="Calibri"/>
                <a:ea typeface="Calibri"/>
                <a:cs typeface="Calibri"/>
                <a:sym typeface="Calibri"/>
              </a:rPr>
              <a:t>động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mật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độ</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mềm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ấn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Cần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phân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biệt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tình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trạng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viêm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khối</a:t>
            </a:r>
            <a:r>
              <a:rPr lang="en-US" sz="1200" dirty="0">
                <a:solidFill>
                  <a:schemeClr val="dk1"/>
                </a:solidFill>
                <a:latin typeface="Calibri"/>
                <a:ea typeface="Calibri"/>
                <a:cs typeface="Calibri"/>
                <a:sym typeface="Calibri"/>
              </a:rPr>
              <a:t> u </a:t>
            </a:r>
            <a:r>
              <a:rPr lang="en-US" sz="1200" dirty="0" err="1">
                <a:solidFill>
                  <a:schemeClr val="dk1"/>
                </a:solidFill>
                <a:latin typeface="Calibri"/>
                <a:ea typeface="Calibri"/>
                <a:cs typeface="Calibri"/>
                <a:sym typeface="Calibri"/>
              </a:rPr>
              <a:t>manh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tràng</a:t>
            </a:r>
            <a:r>
              <a:rPr lang="en-US" sz="12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451" name="Google Shape;45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Tiêu chuẩn vàng cho điều trị VRT cấp vẫn là phẫu thuật cắt bỏ ruột thừa. Phẫu thuật nên được tiến hành càng sớm càng tốt, tránh trì hoãn không cần thiết. Chỉ định phẫu thuật là đương nhiên, không còn bàn cãi cho VRT có biến chứng hoại tử, VRT thủng gây viêm phúc mạc.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Nếu bệnh nhân đến sớm và không có kèm các bệnh nội khoa cần phải điều chỉnh để giảm thiểu nguy cơ cho cuộc mổ thì không cần mất nhiều thời gian chuẩn bị trước mổ. Nếu bệnh nhân đến muộn, khi đã có viêm phúc mạc, việc hồi sức đủ trước mổ giúp an toàn cho cuộc mổ, bao gồm bù nước – điện giải và kháng sinh điều trị. Trong trường hợp VRT cấp thể sung huyết, có thể chỉ cần dùng 1 liều kháng sinh dự phòng trước khi bắt đầu phẫu thuật. Trong trường hợp viêm phúc mạc do viêm ruột thừa vỡ, sau khi cắt ruột thừa phải làm sạch xoang phúc mạc, dẫn lưu ổ bụng khi cần thiết và phải tiếp tục  kháng sinh ít nhất 4-7 ngày sau phẫu thuật. Lựa chọn kháng sinh điều trị phải bao phủ cả vi trùng gram âm và vi trùng kỵ khí đường ruột.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Có thể cắt ruột thừa qua mổ mở như trước đây, nhưng hiện tại, cắt ruột thừa qua nội soi được áp dụng phổ biến, thậm chí cho những VRT đã có biến chứng viêm phúc mạc. Mổ nội soi tận dụng được những ưu điểm của phẫu thuật ít xâm hại như: ít đau, phục hồi nhanh, ít biến chứng nhiễm trùng vết mổ và dính ruột sau mổ; nhưng tất nhiên, cần có trang bị và phẫu thuật viên đã được huấn luyện. </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Áp xe ruột thừa </a:t>
            </a:r>
            <a:endParaRPr sz="14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Xu hướng điều trị áp xe ruột thừa hiện nay trên Y văn là điều trị bảo tồn bằng kháng sinh ± chọc hút/dẫn lưu qua da trước, nếu không đáp ứng hay áp xe quá lớn mới mổ. Cụ thể:  </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nhỏ ≤ 4cm: điều trị kháng sinh trước, nếu không đỡ thì xem xét phối hợp chọc hút/dẫn lưu qua da.</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&gt; 4-6cm: điều trị kháng sinh phối hợp chọc hút/dẫn lưu, nếu không đỡ thì mổ.</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Áp xe ruột thừa ≥ 7cm, áp xe giữa các quai ruột: nhiều khả năng thất bại với điều trị bảo tồn, nên mổ.</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Với kỹ thuật mổ nội soi ngày càng hoàn thiện, nhiều tác giả trong và ngoài nước hiện nay cũng áp dụng mổ nội soi dẫn lưu mủ và cắt ruột thừa cho áp xe ruột thừa. Tuy nhiên, phẫu thuật nội soi cho áp xe ruột đòi hỏi kỹ năng và kinh nghiệm ở mức cao hơn cắt ruột thừa thông thường để giảm thiểu tổn thương và biến chứng.   </a:t>
            </a:r>
            <a:endParaRPr sz="1400">
              <a:solidFill>
                <a:schemeClr val="dk1"/>
              </a:solidFill>
              <a:latin typeface="Calibri"/>
              <a:ea typeface="Calibri"/>
              <a:cs typeface="Calibri"/>
              <a:sym typeface="Calibri"/>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Đám quánh ruột thừa </a:t>
            </a:r>
            <a:endParaRPr sz="1400" b="1">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Đám quánh ruột thừa được xem như một hàng rào cơ học và sinh học quanh ruột thừa viêm nên không có chỉ định mổ cấp cứu. Mổ lúc này vừa không thực sự cần thiết, vừa có nguy cơ làm tổn thương các quai ruột viêm dính bết trong đám quánh và làm nhiễm trùng lan rộng trong xoang phúc mạc. Mục tiêu điều trị là giúp bệnh nhân kiểm soát tình trạng nhiễm trùng, theo dõi diễn tiến của đám quánh. Nếu áp xe hóa thì can thiệp thủ thuật hay phẫu thuật, còn nếu triệu chứng giảm dần (88-95% trường hợp) thì có thể lên kế hoạch mổ “nguội’ để cắt bỏ ruột thừa, thường là sau khoảng 6-12 tuần. Tuy nhiên, gần đây, nhiều tác giả cũng đề nghị xem xét lại việc mổ cắt ruột thừa thường qui sau điều trị đám quánh ruột thừa, vì tỉ lệ VRT tái phát thực sự cũng không cao, chỉ 7-15% trường hợp. Để tránh bỏ sót một số ít trường hợp ung thư manh tràng hay đại tràng bị chẩn đoán nhầm với đám quánh ruột thừa, cần soi đại tràng kiểm tra lại sau 1 tháng điều trị.</a:t>
            </a:r>
            <a:r>
              <a:rPr lang="en-US"/>
              <a:t> </a:t>
            </a:r>
            <a:endParaRPr/>
          </a:p>
        </p:txBody>
      </p:sp>
      <p:sp>
        <p:nvSpPr>
          <p:cNvPr id="477" name="Google Shape;47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Nhắc lại về phôi thai học, từ tuần lễ thứ 6, ruột thừa bắt đầu được hình thành như là phần trồi ra từ nụ manh tràng. Trong quá trình phát triển của thai nhi và những năm đầu sau sinh, manh tràng phát triển nhanh hơn ruột thừa. Do đó, ruột thừa dần nằm lệch vào giữa so với đáy manh tràng, về phía van hồi manh tràng.</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Về giải phẫu học, ba dải cơ dọc của đại tràng hội tụ tại đáy manh tràng, tạo nên lớp cơ dọc duy nhất của ruột thừa. Đây là mốc giải phẫu chắn chắc nhất để tìm gốc ruột thừa.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Cung cấp máu chính cho ruột thừa là động mạch ruột thừa, là một nhánh tận của động mạch hồi đại tràng, chạy ở bờ tự do của mạc treo ruột thừa. Tĩnh mạch ruột thừa dẫn máu từ ruột thừa đổ vào tĩnh mạch hồi – đại tràng, tĩnh mạch mạc treo tràng trên, rồi về tĩnh mạch cửa.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Trước đây người ta cho rằng ruột thừa chỉ là tàn tích, không có chức năng rõ ràng, nên còn được gọi là ruột tịt. Nhưng những nghiên cứu sau này xác định ruột thừa có những chức năng liên quan đến miễn dịch như sau:</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Các tế bào đài lót trong lòng ruột thừa và manh tràng, đại tràng kế cận tiết ra một loại chất nhày đặc biệt coi như là một lớp sơn kháng khuẩn cho phần ruột tại chỗ. Lớp nhày này có chứa nồng độ cao các immunoglobulins típ A (IgA) tham gia vào hàng rào bảo vệ của niêm mạc ruột.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Các tế bào ở nang bạch huyết ruột thừa chế tiết ra kháng thể, giúp kiểm soát các vi khuẩn thiết yếu cư ngụ tại vùng; cũng như dung nhận các kháng nguyên từ vi khuẩn, thức ăn, các men tiêu đạm trong đường tiêu hóa. </a:t>
            </a:r>
            <a:endParaRPr/>
          </a:p>
          <a:p>
            <a:pPr marL="0" lvl="0" indent="0" algn="l" rtl="0">
              <a:spcBef>
                <a:spcPts val="0"/>
              </a:spcBef>
              <a:spcAft>
                <a:spcPts val="0"/>
              </a:spcAft>
              <a:buNone/>
            </a:pPr>
            <a:r>
              <a:rPr lang="en-US"/>
              <a:t>Điều này có thể giải thích được lý do tại sao một số bệnh nhân có biểu hiện viêm đại tràng sau khi mổ cắt ruột thừa theo kết quả của một số tài lieu về Y học chứng cứ</a:t>
            </a:r>
            <a:endParaRPr/>
          </a:p>
        </p:txBody>
      </p:sp>
      <p:sp>
        <p:nvSpPr>
          <p:cNvPr id="137" name="Google Shape;13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66"/>
          <p:cNvSpPr txBox="1">
            <a:spLocks noGrp="1"/>
          </p:cNvSpPr>
          <p:nvPr>
            <p:ph type="ctrTitle"/>
          </p:nvPr>
        </p:nvSpPr>
        <p:spPr>
          <a:xfrm>
            <a:off x="914400" y="1905001"/>
            <a:ext cx="10058400" cy="25939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6"/>
          <p:cNvSpPr txBox="1">
            <a:spLocks noGrp="1"/>
          </p:cNvSpPr>
          <p:nvPr>
            <p:ph type="subTitle" idx="1"/>
          </p:nvPr>
        </p:nvSpPr>
        <p:spPr>
          <a:xfrm>
            <a:off x="914400" y="4572000"/>
            <a:ext cx="8615680" cy="10668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SzPts val="2000"/>
              <a:buNone/>
              <a:defRPr sz="2000">
                <a:solidFill>
                  <a:srgbClr val="8C8B8A"/>
                </a:solidFill>
              </a:defRPr>
            </a:lvl1pPr>
            <a:lvl2pPr lvl="1" algn="ctr">
              <a:spcBef>
                <a:spcPts val="400"/>
              </a:spcBef>
              <a:spcAft>
                <a:spcPts val="0"/>
              </a:spcAft>
              <a:buSzPts val="2000"/>
              <a:buNone/>
              <a:defRPr>
                <a:solidFill>
                  <a:srgbClr val="8C8B8A"/>
                </a:solidFill>
              </a:defRPr>
            </a:lvl2pPr>
            <a:lvl3pPr lvl="2" algn="ctr">
              <a:spcBef>
                <a:spcPts val="360"/>
              </a:spcBef>
              <a:spcAft>
                <a:spcPts val="0"/>
              </a:spcAft>
              <a:buSzPts val="1800"/>
              <a:buNone/>
              <a:defRPr>
                <a:solidFill>
                  <a:srgbClr val="8C8B8A"/>
                </a:solidFill>
              </a:defRPr>
            </a:lvl3pPr>
            <a:lvl4pPr lvl="3" algn="ctr">
              <a:spcBef>
                <a:spcPts val="320"/>
              </a:spcBef>
              <a:spcAft>
                <a:spcPts val="0"/>
              </a:spcAft>
              <a:buSzPts val="1600"/>
              <a:buNone/>
              <a:defRPr>
                <a:solidFill>
                  <a:srgbClr val="8C8B8A"/>
                </a:solidFill>
              </a:defRPr>
            </a:lvl4pPr>
            <a:lvl5pPr lvl="4" algn="ctr">
              <a:spcBef>
                <a:spcPts val="280"/>
              </a:spcBef>
              <a:spcAft>
                <a:spcPts val="0"/>
              </a:spcAft>
              <a:buSzPts val="1400"/>
              <a:buNone/>
              <a:defRPr>
                <a:solidFill>
                  <a:srgbClr val="8C8B8A"/>
                </a:solidFill>
              </a:defRPr>
            </a:lvl5pPr>
            <a:lvl6pPr lvl="5" algn="ctr">
              <a:spcBef>
                <a:spcPts val="280"/>
              </a:spcBef>
              <a:spcAft>
                <a:spcPts val="0"/>
              </a:spcAft>
              <a:buSzPts val="1400"/>
              <a:buNone/>
              <a:defRPr>
                <a:solidFill>
                  <a:srgbClr val="8C8B8A"/>
                </a:solidFill>
              </a:defRPr>
            </a:lvl6pPr>
            <a:lvl7pPr lvl="6" algn="ctr">
              <a:spcBef>
                <a:spcPts val="280"/>
              </a:spcBef>
              <a:spcAft>
                <a:spcPts val="0"/>
              </a:spcAft>
              <a:buSzPts val="1400"/>
              <a:buNone/>
              <a:defRPr>
                <a:solidFill>
                  <a:srgbClr val="8C8B8A"/>
                </a:solidFill>
              </a:defRPr>
            </a:lvl7pPr>
            <a:lvl8pPr lvl="7" algn="ctr">
              <a:spcBef>
                <a:spcPts val="280"/>
              </a:spcBef>
              <a:spcAft>
                <a:spcPts val="0"/>
              </a:spcAft>
              <a:buSzPts val="1400"/>
              <a:buNone/>
              <a:defRPr>
                <a:solidFill>
                  <a:srgbClr val="8C8B8A"/>
                </a:solidFill>
              </a:defRPr>
            </a:lvl8pPr>
            <a:lvl9pPr lvl="8" algn="ctr">
              <a:spcBef>
                <a:spcPts val="280"/>
              </a:spcBef>
              <a:spcAft>
                <a:spcPts val="0"/>
              </a:spcAft>
              <a:buSzPts val="1400"/>
              <a:buNone/>
              <a:defRPr>
                <a:solidFill>
                  <a:srgbClr val="8C8B8A"/>
                </a:solidFill>
              </a:defRPr>
            </a:lvl9pPr>
          </a:lstStyle>
          <a:p>
            <a:endParaRPr/>
          </a:p>
        </p:txBody>
      </p:sp>
      <p:sp>
        <p:nvSpPr>
          <p:cNvPr id="20" name="Google Shape;20;p66"/>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6"/>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6"/>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a:off x="402336" y="5495278"/>
            <a:ext cx="10363200" cy="59462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a:spLocks noGrp="1"/>
          </p:cNvSpPr>
          <p:nvPr>
            <p:ph type="pic" idx="2"/>
          </p:nvPr>
        </p:nvSpPr>
        <p:spPr>
          <a:xfrm>
            <a:off x="0" y="0"/>
            <a:ext cx="11277600" cy="54864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accent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accent2"/>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accent3"/>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accent4"/>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accent5"/>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accent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accent2"/>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accent3"/>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accent4"/>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1" name="Google Shape;81;p75"/>
          <p:cNvSpPr txBox="1">
            <a:spLocks noGrp="1"/>
          </p:cNvSpPr>
          <p:nvPr>
            <p:ph type="body" idx="1"/>
          </p:nvPr>
        </p:nvSpPr>
        <p:spPr>
          <a:xfrm>
            <a:off x="402336" y="6096000"/>
            <a:ext cx="10363200" cy="612648"/>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2" name="Google Shape;82;p75"/>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75"/>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76"/>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76"/>
          <p:cNvSpPr txBox="1">
            <a:spLocks noGrp="1"/>
          </p:cNvSpPr>
          <p:nvPr>
            <p:ph type="body" idx="1"/>
          </p:nvPr>
        </p:nvSpPr>
        <p:spPr>
          <a:xfrm rot="5400000">
            <a:off x="3289300" y="-1079500"/>
            <a:ext cx="4800600" cy="10160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8" name="Google Shape;88;p76"/>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6"/>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6"/>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77"/>
          <p:cNvSpPr txBox="1">
            <a:spLocks noGrp="1"/>
          </p:cNvSpPr>
          <p:nvPr>
            <p:ph type="title"/>
          </p:nvPr>
        </p:nvSpPr>
        <p:spPr>
          <a:xfrm rot="5400000">
            <a:off x="7081837" y="2032002"/>
            <a:ext cx="5851525" cy="233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77"/>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4" name="Google Shape;94;p77"/>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77"/>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7"/>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7"/>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7"/>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67"/>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7"/>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7"/>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8"/>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8"/>
          <p:cNvSpPr txBox="1">
            <a:spLocks noGrp="1"/>
          </p:cNvSpPr>
          <p:nvPr>
            <p:ph type="body" idx="1"/>
          </p:nvPr>
        </p:nvSpPr>
        <p:spPr>
          <a:xfrm>
            <a:off x="609600" y="1536192"/>
            <a:ext cx="48768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2" name="Google Shape;32;p68"/>
          <p:cNvSpPr txBox="1">
            <a:spLocks noGrp="1"/>
          </p:cNvSpPr>
          <p:nvPr>
            <p:ph type="body" idx="2"/>
          </p:nvPr>
        </p:nvSpPr>
        <p:spPr>
          <a:xfrm>
            <a:off x="5892800" y="1536192"/>
            <a:ext cx="4876800" cy="4590288"/>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3" name="Google Shape;33;p68"/>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8"/>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8"/>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ột">
  <p:cSld name="3 Cột">
    <p:spTree>
      <p:nvGrpSpPr>
        <p:cNvPr id="1" name="Shape 36"/>
        <p:cNvGrpSpPr/>
        <p:nvPr/>
      </p:nvGrpSpPr>
      <p:grpSpPr>
        <a:xfrm>
          <a:off x="0" y="0"/>
          <a:ext cx="0" cy="0"/>
          <a:chOff x="0" y="0"/>
          <a:chExt cx="0" cy="0"/>
        </a:xfrm>
      </p:grpSpPr>
      <p:sp>
        <p:nvSpPr>
          <p:cNvPr id="37" name="Google Shape;37;p69"/>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4200"/>
              <a:buFont typeface="Cambria"/>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9" name="Google Shape;39;p6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 name="Google Shape;40;p6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1" name="Google Shape;41;p6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2" name="Google Shape;42;p6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0">
                <a:solidFill>
                  <a:srgbClr val="F1F0E1"/>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3" name="Google Shape;43;p6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4" name="Google Shape;44;p69"/>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9"/>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9"/>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0"/>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0"/>
          <p:cNvSpPr txBox="1">
            <a:spLocks noGrp="1"/>
          </p:cNvSpPr>
          <p:nvPr>
            <p:ph type="body" idx="1"/>
          </p:nvPr>
        </p:nvSpPr>
        <p:spPr>
          <a:xfrm>
            <a:off x="609600" y="1535113"/>
            <a:ext cx="48768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0" name="Google Shape;50;p70"/>
          <p:cNvSpPr txBox="1">
            <a:spLocks noGrp="1"/>
          </p:cNvSpPr>
          <p:nvPr>
            <p:ph type="body" idx="2"/>
          </p:nvPr>
        </p:nvSpPr>
        <p:spPr>
          <a:xfrm>
            <a:off x="609600" y="2174875"/>
            <a:ext cx="48768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1" name="Google Shape;51;p70"/>
          <p:cNvSpPr txBox="1">
            <a:spLocks noGrp="1"/>
          </p:cNvSpPr>
          <p:nvPr>
            <p:ph type="body" idx="3"/>
          </p:nvPr>
        </p:nvSpPr>
        <p:spPr>
          <a:xfrm>
            <a:off x="5892800" y="1535113"/>
            <a:ext cx="4876800" cy="639762"/>
          </a:xfrm>
          <a:prstGeom prst="rect">
            <a:avLst/>
          </a:prstGeom>
          <a:noFill/>
          <a:ln>
            <a:noFill/>
          </a:ln>
        </p:spPr>
        <p:txBody>
          <a:bodyPr spcFirstLastPara="1" wrap="square" lIns="91425" tIns="45700" rIns="91425" bIns="45700" anchor="b" anchorCtr="0">
            <a:noAutofit/>
          </a:bodyPr>
          <a:lstStyle>
            <a:lvl1pPr marL="457200" lvl="0" indent="-228600" algn="ctr">
              <a:spcBef>
                <a:spcPts val="400"/>
              </a:spcBef>
              <a:spcAft>
                <a:spcPts val="0"/>
              </a:spcAft>
              <a:buSzPts val="2000"/>
              <a:buNone/>
              <a:defRPr sz="2000" b="1">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2" name="Google Shape;52;p70"/>
          <p:cNvSpPr txBox="1">
            <a:spLocks noGrp="1"/>
          </p:cNvSpPr>
          <p:nvPr>
            <p:ph type="body" idx="4"/>
          </p:nvPr>
        </p:nvSpPr>
        <p:spPr>
          <a:xfrm>
            <a:off x="5892800" y="2174875"/>
            <a:ext cx="487680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3" name="Google Shape;53;p70"/>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0"/>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0"/>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71"/>
          <p:cNvSpPr txBox="1">
            <a:spLocks noGrp="1"/>
          </p:cNvSpPr>
          <p:nvPr>
            <p:ph type="title"/>
          </p:nvPr>
        </p:nvSpPr>
        <p:spPr>
          <a:xfrm>
            <a:off x="963085" y="5486400"/>
            <a:ext cx="10212916" cy="1168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3600"/>
              <a:buFont typeface="Cambria"/>
              <a:buNone/>
              <a:defRPr sz="36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1"/>
          <p:cNvSpPr txBox="1">
            <a:spLocks noGrp="1"/>
          </p:cNvSpPr>
          <p:nvPr>
            <p:ph type="body" idx="1"/>
          </p:nvPr>
        </p:nvSpPr>
        <p:spPr>
          <a:xfrm>
            <a:off x="963085" y="3852863"/>
            <a:ext cx="8180916" cy="163353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solidFill>
                  <a:srgbClr val="8C8B8A"/>
                </a:solidFill>
              </a:defRPr>
            </a:lvl1pPr>
            <a:lvl2pPr marL="914400" lvl="1" indent="-228600" algn="l">
              <a:spcBef>
                <a:spcPts val="360"/>
              </a:spcBef>
              <a:spcAft>
                <a:spcPts val="0"/>
              </a:spcAft>
              <a:buSzPts val="1800"/>
              <a:buNone/>
              <a:defRPr sz="1800">
                <a:solidFill>
                  <a:srgbClr val="8C8B8A"/>
                </a:solidFill>
              </a:defRPr>
            </a:lvl2pPr>
            <a:lvl3pPr marL="1371600" lvl="2" indent="-228600" algn="l">
              <a:spcBef>
                <a:spcPts val="320"/>
              </a:spcBef>
              <a:spcAft>
                <a:spcPts val="0"/>
              </a:spcAft>
              <a:buSzPts val="1600"/>
              <a:buNone/>
              <a:defRPr sz="1600">
                <a:solidFill>
                  <a:srgbClr val="8C8B8A"/>
                </a:solidFill>
              </a:defRPr>
            </a:lvl3pPr>
            <a:lvl4pPr marL="1828800" lvl="3" indent="-228600" algn="l">
              <a:spcBef>
                <a:spcPts val="280"/>
              </a:spcBef>
              <a:spcAft>
                <a:spcPts val="0"/>
              </a:spcAft>
              <a:buSzPts val="1400"/>
              <a:buNone/>
              <a:defRPr sz="1400">
                <a:solidFill>
                  <a:srgbClr val="8C8B8A"/>
                </a:solidFill>
              </a:defRPr>
            </a:lvl4pPr>
            <a:lvl5pPr marL="2286000" lvl="4" indent="-228600" algn="l">
              <a:spcBef>
                <a:spcPts val="280"/>
              </a:spcBef>
              <a:spcAft>
                <a:spcPts val="0"/>
              </a:spcAft>
              <a:buSzPts val="1400"/>
              <a:buNone/>
              <a:defRPr sz="1400">
                <a:solidFill>
                  <a:srgbClr val="8C8B8A"/>
                </a:solidFill>
              </a:defRPr>
            </a:lvl5pPr>
            <a:lvl6pPr marL="2743200" lvl="5" indent="-228600" algn="l">
              <a:spcBef>
                <a:spcPts val="280"/>
              </a:spcBef>
              <a:spcAft>
                <a:spcPts val="0"/>
              </a:spcAft>
              <a:buSzPts val="1400"/>
              <a:buNone/>
              <a:defRPr sz="1400">
                <a:solidFill>
                  <a:srgbClr val="8C8B8A"/>
                </a:solidFill>
              </a:defRPr>
            </a:lvl6pPr>
            <a:lvl7pPr marL="3200400" lvl="6" indent="-228600" algn="l">
              <a:spcBef>
                <a:spcPts val="280"/>
              </a:spcBef>
              <a:spcAft>
                <a:spcPts val="0"/>
              </a:spcAft>
              <a:buSzPts val="1400"/>
              <a:buNone/>
              <a:defRPr sz="1400">
                <a:solidFill>
                  <a:srgbClr val="8C8B8A"/>
                </a:solidFill>
              </a:defRPr>
            </a:lvl7pPr>
            <a:lvl8pPr marL="3657600" lvl="7" indent="-228600" algn="l">
              <a:spcBef>
                <a:spcPts val="280"/>
              </a:spcBef>
              <a:spcAft>
                <a:spcPts val="0"/>
              </a:spcAft>
              <a:buSzPts val="1400"/>
              <a:buNone/>
              <a:defRPr sz="1400">
                <a:solidFill>
                  <a:srgbClr val="8C8B8A"/>
                </a:solidFill>
              </a:defRPr>
            </a:lvl8pPr>
            <a:lvl9pPr marL="4114800" lvl="8" indent="-228600" algn="l">
              <a:spcBef>
                <a:spcPts val="280"/>
              </a:spcBef>
              <a:spcAft>
                <a:spcPts val="0"/>
              </a:spcAft>
              <a:buSzPts val="1400"/>
              <a:buNone/>
              <a:defRPr sz="1400">
                <a:solidFill>
                  <a:srgbClr val="8C8B8A"/>
                </a:solidFill>
              </a:defRPr>
            </a:lvl9pPr>
          </a:lstStyle>
          <a:p>
            <a:endParaRPr/>
          </a:p>
        </p:txBody>
      </p:sp>
      <p:sp>
        <p:nvSpPr>
          <p:cNvPr id="59" name="Google Shape;59;p71"/>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1"/>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1"/>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7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2"/>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2"/>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2"/>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73"/>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3"/>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406401" y="5495544"/>
            <a:ext cx="10363200" cy="59436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200"/>
              <a:buFont typeface="Cambria"/>
              <a:buNone/>
              <a:defRPr sz="2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4"/>
          <p:cNvSpPr txBox="1">
            <a:spLocks noGrp="1"/>
          </p:cNvSpPr>
          <p:nvPr>
            <p:ph type="body" idx="1"/>
          </p:nvPr>
        </p:nvSpPr>
        <p:spPr>
          <a:xfrm>
            <a:off x="406400" y="6096000"/>
            <a:ext cx="10363201" cy="609600"/>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4" name="Google Shape;74;p74"/>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4"/>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p74"/>
          <p:cNvSpPr txBox="1">
            <a:spLocks noGrp="1"/>
          </p:cNvSpPr>
          <p:nvPr>
            <p:ph type="body" idx="2"/>
          </p:nvPr>
        </p:nvSpPr>
        <p:spPr>
          <a:xfrm>
            <a:off x="406400" y="381000"/>
            <a:ext cx="10363200" cy="494284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75000">
              <a:schemeClr val="lt1"/>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2"/>
              </a:buClr>
              <a:buSzPts val="4600"/>
              <a:buFont typeface="Cambria"/>
              <a:buNone/>
              <a:defRPr sz="4600" b="0" i="0" u="none" strike="noStrike" cap="non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5"/>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lvl1pPr marL="457200" marR="0" lvl="0" indent="-368300" algn="l" rtl="0">
              <a:spcBef>
                <a:spcPts val="440"/>
              </a:spcBef>
              <a:spcAft>
                <a:spcPts val="0"/>
              </a:spcAft>
              <a:buClr>
                <a:schemeClr val="accent1"/>
              </a:buClr>
              <a:buSzPts val="2200"/>
              <a:buFont typeface="Arial"/>
              <a:buChar char="•"/>
              <a:defRPr sz="22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accent3"/>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accent4"/>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280"/>
              </a:spcBef>
              <a:spcAft>
                <a:spcPts val="0"/>
              </a:spcAft>
              <a:buClr>
                <a:schemeClr val="accent5"/>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280"/>
              </a:spcBef>
              <a:spcAft>
                <a:spcPts val="0"/>
              </a:spcAft>
              <a:buClr>
                <a:schemeClr val="accent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280"/>
              </a:spcBef>
              <a:spcAft>
                <a:spcPts val="0"/>
              </a:spcAft>
              <a:buClr>
                <a:schemeClr val="accent2"/>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280"/>
              </a:spcBef>
              <a:spcAft>
                <a:spcPts val="0"/>
              </a:spcAft>
              <a:buClr>
                <a:schemeClr val="accent3"/>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280"/>
              </a:spcBef>
              <a:spcAft>
                <a:spcPts val="0"/>
              </a:spcAft>
              <a:buClr>
                <a:schemeClr val="accent4"/>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65"/>
          <p:cNvSpPr/>
          <p:nvPr/>
        </p:nvSpPr>
        <p:spPr>
          <a:xfrm>
            <a:off x="11277600" y="0"/>
            <a:ext cx="9144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65"/>
          <p:cNvSpPr/>
          <p:nvPr/>
        </p:nvSpPr>
        <p:spPr>
          <a:xfrm>
            <a:off x="11277600" y="5486400"/>
            <a:ext cx="9144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65"/>
          <p:cNvSpPr>
            <a:spLocks noGrp="1"/>
          </p:cNvSpPr>
          <p:nvPr>
            <p:ph type="sldNum" idx="12"/>
          </p:nvPr>
        </p:nvSpPr>
        <p:spPr>
          <a:xfrm>
            <a:off x="11375717" y="5648960"/>
            <a:ext cx="731520" cy="396240"/>
          </a:xfrm>
          <a:prstGeom prst="bracketPair">
            <a:avLst/>
          </a:prstGeom>
          <a:no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lvl1pPr marL="0" marR="0" lvl="0" indent="0" algn="ctr" rtl="0">
              <a:spcBef>
                <a:spcPts val="0"/>
              </a:spcBef>
              <a:buNone/>
              <a:defRPr sz="1800" b="0" i="0" u="none" strike="noStrike" cap="none">
                <a:solidFill>
                  <a:srgbClr val="FFFFFF"/>
                </a:solidFill>
                <a:latin typeface="Calibri"/>
                <a:ea typeface="Calibri"/>
                <a:cs typeface="Calibri"/>
                <a:sym typeface="Calibri"/>
              </a:defRPr>
            </a:lvl1pPr>
            <a:lvl2pPr marL="0" marR="0" lvl="1" indent="0" algn="ctr" rtl="0">
              <a:spcBef>
                <a:spcPts val="0"/>
              </a:spcBef>
              <a:buNone/>
              <a:defRPr sz="1800" b="0" i="0" u="none" strike="noStrike" cap="none">
                <a:solidFill>
                  <a:srgbClr val="FFFFFF"/>
                </a:solidFill>
                <a:latin typeface="Calibri"/>
                <a:ea typeface="Calibri"/>
                <a:cs typeface="Calibri"/>
                <a:sym typeface="Calibri"/>
              </a:defRPr>
            </a:lvl2pPr>
            <a:lvl3pPr marL="0" marR="0" lvl="2" indent="0" algn="ctr" rtl="0">
              <a:spcBef>
                <a:spcPts val="0"/>
              </a:spcBef>
              <a:buNone/>
              <a:defRPr sz="1800" b="0" i="0" u="none" strike="noStrike" cap="none">
                <a:solidFill>
                  <a:srgbClr val="FFFFFF"/>
                </a:solidFill>
                <a:latin typeface="Calibri"/>
                <a:ea typeface="Calibri"/>
                <a:cs typeface="Calibri"/>
                <a:sym typeface="Calibri"/>
              </a:defRPr>
            </a:lvl3pPr>
            <a:lvl4pPr marL="0" marR="0" lvl="3" indent="0" algn="ctr" rtl="0">
              <a:spcBef>
                <a:spcPts val="0"/>
              </a:spcBef>
              <a:buNone/>
              <a:defRPr sz="1800" b="0" i="0" u="none" strike="noStrike" cap="none">
                <a:solidFill>
                  <a:srgbClr val="FFFFFF"/>
                </a:solidFill>
                <a:latin typeface="Calibri"/>
                <a:ea typeface="Calibri"/>
                <a:cs typeface="Calibri"/>
                <a:sym typeface="Calibri"/>
              </a:defRPr>
            </a:lvl4pPr>
            <a:lvl5pPr marL="0" marR="0" lvl="4" indent="0" algn="ctr" rtl="0">
              <a:spcBef>
                <a:spcPts val="0"/>
              </a:spcBef>
              <a:buNone/>
              <a:defRPr sz="1800" b="0" i="0" u="none" strike="noStrike" cap="none">
                <a:solidFill>
                  <a:srgbClr val="FFFFFF"/>
                </a:solidFill>
                <a:latin typeface="Calibri"/>
                <a:ea typeface="Calibri"/>
                <a:cs typeface="Calibri"/>
                <a:sym typeface="Calibri"/>
              </a:defRPr>
            </a:lvl5pPr>
            <a:lvl6pPr marL="0" marR="0" lvl="5" indent="0" algn="ctr" rtl="0">
              <a:spcBef>
                <a:spcPts val="0"/>
              </a:spcBef>
              <a:buNone/>
              <a:defRPr sz="1800" b="0" i="0" u="none" strike="noStrike" cap="none">
                <a:solidFill>
                  <a:srgbClr val="FFFFFF"/>
                </a:solidFill>
                <a:latin typeface="Calibri"/>
                <a:ea typeface="Calibri"/>
                <a:cs typeface="Calibri"/>
                <a:sym typeface="Calibri"/>
              </a:defRPr>
            </a:lvl6pPr>
            <a:lvl7pPr marL="0" marR="0" lvl="6" indent="0" algn="ctr" rtl="0">
              <a:spcBef>
                <a:spcPts val="0"/>
              </a:spcBef>
              <a:buNone/>
              <a:defRPr sz="1800" b="0" i="0" u="none" strike="noStrike" cap="none">
                <a:solidFill>
                  <a:srgbClr val="FFFFFF"/>
                </a:solidFill>
                <a:latin typeface="Calibri"/>
                <a:ea typeface="Calibri"/>
                <a:cs typeface="Calibri"/>
                <a:sym typeface="Calibri"/>
              </a:defRPr>
            </a:lvl7pPr>
            <a:lvl8pPr marL="0" marR="0" lvl="7" indent="0" algn="ctr" rtl="0">
              <a:spcBef>
                <a:spcPts val="0"/>
              </a:spcBef>
              <a:buNone/>
              <a:defRPr sz="1800" b="0" i="0" u="none" strike="noStrike" cap="none">
                <a:solidFill>
                  <a:srgbClr val="FFFFFF"/>
                </a:solidFill>
                <a:latin typeface="Calibri"/>
                <a:ea typeface="Calibri"/>
                <a:cs typeface="Calibri"/>
                <a:sym typeface="Calibri"/>
              </a:defRPr>
            </a:lvl8pPr>
            <a:lvl9pPr marL="0" marR="0" lvl="8" indent="0" algn="ctr" rtl="0">
              <a:spcBef>
                <a:spcPts val="0"/>
              </a:spcBef>
              <a:buNone/>
              <a:defRPr sz="18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5" name="Google Shape;15;p65"/>
          <p:cNvSpPr txBox="1">
            <a:spLocks noGrp="1"/>
          </p:cNvSpPr>
          <p:nvPr>
            <p:ph type="ftr" idx="11"/>
          </p:nvPr>
        </p:nvSpPr>
        <p:spPr>
          <a:xfrm rot="-5400000">
            <a:off x="10510428" y="3987800"/>
            <a:ext cx="2367281" cy="48768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65"/>
          <p:cNvSpPr txBox="1">
            <a:spLocks noGrp="1"/>
          </p:cNvSpPr>
          <p:nvPr>
            <p:ph type="dt" idx="10"/>
          </p:nvPr>
        </p:nvSpPr>
        <p:spPr>
          <a:xfrm rot="-5400000">
            <a:off x="10474869" y="1584960"/>
            <a:ext cx="2438399" cy="487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lapbvbd@ump.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ctrTitle"/>
          </p:nvPr>
        </p:nvSpPr>
        <p:spPr>
          <a:xfrm>
            <a:off x="1154955" y="228608"/>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600"/>
              <a:buFont typeface="Cambria"/>
              <a:buNone/>
            </a:pPr>
            <a:r>
              <a:rPr lang="en-US"/>
              <a:t>VIÊM RUỘT THỪA</a:t>
            </a:r>
            <a:endParaRPr/>
          </a:p>
        </p:txBody>
      </p:sp>
      <p:sp>
        <p:nvSpPr>
          <p:cNvPr id="103" name="Google Shape;103;p1"/>
          <p:cNvSpPr txBox="1">
            <a:spLocks noGrp="1"/>
          </p:cNvSpPr>
          <p:nvPr>
            <p:ph type="subTitle" idx="1"/>
          </p:nvPr>
        </p:nvSpPr>
        <p:spPr>
          <a:xfrm>
            <a:off x="1154955" y="4296413"/>
            <a:ext cx="9477876" cy="2227385"/>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000"/>
              <a:buNone/>
            </a:pPr>
            <a:r>
              <a:rPr lang="en-US" b="1">
                <a:solidFill>
                  <a:schemeClr val="dk2"/>
                </a:solidFill>
              </a:rPr>
              <a:t>PGS.TS NGUYỄN VĂN HẢI</a:t>
            </a:r>
            <a:endParaRPr/>
          </a:p>
          <a:p>
            <a:pPr marL="0" lvl="0" indent="0" algn="r" rtl="0">
              <a:spcBef>
                <a:spcPts val="400"/>
              </a:spcBef>
              <a:spcAft>
                <a:spcPts val="0"/>
              </a:spcAft>
              <a:buSzPts val="2000"/>
              <a:buNone/>
            </a:pPr>
            <a:r>
              <a:rPr lang="en-US" b="1">
                <a:solidFill>
                  <a:schemeClr val="dk2"/>
                </a:solidFill>
              </a:rPr>
              <a:t>T</a:t>
            </a:r>
            <a:r>
              <a:rPr lang="en-US" b="1" cap="none">
                <a:solidFill>
                  <a:schemeClr val="dk2"/>
                </a:solidFill>
              </a:rPr>
              <a:t>hS DƯƠNG BÁ LẬP</a:t>
            </a:r>
            <a:endParaRPr/>
          </a:p>
          <a:p>
            <a:pPr marL="0" lvl="0" indent="0" algn="r" rtl="0">
              <a:spcBef>
                <a:spcPts val="400"/>
              </a:spcBef>
              <a:spcAft>
                <a:spcPts val="0"/>
              </a:spcAft>
              <a:buSzPts val="2000"/>
              <a:buNone/>
            </a:pPr>
            <a:r>
              <a:rPr lang="en-US" b="1" u="sng" cap="none">
                <a:solidFill>
                  <a:schemeClr val="dk2"/>
                </a:solidFill>
                <a:hlinkClick r:id="rId3">
                  <a:extLst>
                    <a:ext uri="{A12FA001-AC4F-418D-AE19-62706E023703}">
                      <ahyp:hlinkClr xmlns:ahyp="http://schemas.microsoft.com/office/drawing/2018/hyperlinkcolor" val="tx"/>
                    </a:ext>
                  </a:extLst>
                </a:hlinkClick>
              </a:rPr>
              <a:t>balapbvbd@ump.edu.vn</a:t>
            </a:r>
            <a:endParaRPr b="1" cap="none">
              <a:solidFill>
                <a:schemeClr val="dk2"/>
              </a:solidFill>
            </a:endParaRPr>
          </a:p>
          <a:p>
            <a:pPr marL="0" lvl="0" indent="0" algn="r" rtl="0">
              <a:spcBef>
                <a:spcPts val="400"/>
              </a:spcBef>
              <a:spcAft>
                <a:spcPts val="0"/>
              </a:spcAft>
              <a:buSzPts val="2000"/>
              <a:buNone/>
            </a:pPr>
            <a:r>
              <a:rPr lang="en-US" b="1" cap="none">
                <a:solidFill>
                  <a:schemeClr val="dk2"/>
                </a:solidFill>
              </a:rPr>
              <a:t>Sub by: Team Đi Trễ</a:t>
            </a:r>
            <a:endParaRPr b="1" cap="none">
              <a:solidFill>
                <a:schemeClr val="dk2"/>
              </a:solidFill>
            </a:endParaRPr>
          </a:p>
          <a:p>
            <a:pPr marL="0" lvl="0" indent="0" algn="r" rtl="0">
              <a:spcBef>
                <a:spcPts val="400"/>
              </a:spcBef>
              <a:spcAft>
                <a:spcPts val="0"/>
              </a:spcAft>
              <a:buSzPts val="2000"/>
              <a:buNone/>
            </a:pPr>
            <a:r>
              <a:rPr lang="en-US" b="1" cap="none">
                <a:solidFill>
                  <a:schemeClr val="dk2"/>
                </a:solidFill>
              </a:rPr>
              <a:t>Gia Huy – Long Kỳ – Y15B – Tổ 9</a:t>
            </a:r>
            <a:endParaRPr b="1">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157" name="Google Shape;157;p10" descr="A close up of text on a white background  Description automatically generated"/>
          <p:cNvPicPr preferRelativeResize="0">
            <a:picLocks noGrp="1"/>
          </p:cNvPicPr>
          <p:nvPr>
            <p:ph type="body" idx="1"/>
          </p:nvPr>
        </p:nvPicPr>
        <p:blipFill rotWithShape="1">
          <a:blip r:embed="rId3">
            <a:alphaModFix/>
          </a:blip>
          <a:srcRect/>
          <a:stretch/>
        </p:blipFill>
        <p:spPr>
          <a:xfrm>
            <a:off x="1103261" y="1600200"/>
            <a:ext cx="9172678" cy="480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1"/>
          <p:cNvSpPr/>
          <p:nvPr/>
        </p:nvSpPr>
        <p:spPr>
          <a:xfrm>
            <a:off x="480646" y="112914"/>
            <a:ext cx="1010529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Hình vẽ trên đây minh hoạ vị trí giải phẫu đa dạng của RT:  trong khi gốc ruột thừa luôn cố định ở đáy manh tràng, đầu tự do của ruột thừa có thể xoay 360</a:t>
            </a:r>
            <a:r>
              <a:rPr lang="en-US" sz="2400" i="1" baseline="30000">
                <a:solidFill>
                  <a:srgbClr val="FF0000"/>
                </a:solidFill>
                <a:latin typeface="Calibri"/>
                <a:ea typeface="Calibri"/>
                <a:cs typeface="Calibri"/>
                <a:sym typeface="Calibri"/>
              </a:rPr>
              <a:t>0</a:t>
            </a:r>
            <a:r>
              <a:rPr lang="en-US" sz="2400" i="1">
                <a:solidFill>
                  <a:srgbClr val="FF0000"/>
                </a:solidFill>
                <a:latin typeface="Calibri"/>
                <a:ea typeface="Calibri"/>
                <a:cs typeface="Calibri"/>
                <a:sym typeface="Calibri"/>
              </a:rPr>
              <a:t> quanh gốc, làm cho ruột thừa có nhiều vị trí khác nhau so với manh tràng (Hình 1). Trong một số trường hợp, manh tràng lại không nằm ở hố chậu phải mà có thể lệch xuống hạ vị, lên hạ sườn phải hoặc thậm chí ở hố chậu trái khi có đảo ngược phủ tang.  Do vậy, ruột thừa có nhiều vị trí khác nhau trong ổ bụng, biểu hiện lâm sàng của bệnh VRT rất đa dạng, gây nhiều khó khăn cho việc chẩn đoán bệnh. </a:t>
            </a:r>
            <a:endParaRPr/>
          </a:p>
        </p:txBody>
      </p:sp>
      <p:sp>
        <p:nvSpPr>
          <p:cNvPr id="163" name="Google Shape;163;p11"/>
          <p:cNvSpPr/>
          <p:nvPr/>
        </p:nvSpPr>
        <p:spPr>
          <a:xfrm>
            <a:off x="480646" y="3171866"/>
            <a:ext cx="10237321"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“Ruột thừa nhưng không có thừa. Gần đây người ta thấy chức năng là miễn dịch. Lý do:</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-Y học chứng cứ: Sau khi cắt ruột thừa, tỷ lệ viêm đại tràng, IBS cao hơn so với người còn nguyên.</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Vị trí chia 2 nhóm</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Trước và sau manh tràng</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Sau thì khó khăn hơn: nằm dưới thanh mạc, hầu hết là phát hiện trễ.</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Nay nhờ vào CĐHA, đặc biệt là CT-Scan, phát hiện sớm những ca nghi ngờ VRT”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BỆNH SINH</a:t>
            </a:r>
            <a:endParaRPr>
              <a:latin typeface="Arial"/>
              <a:ea typeface="Arial"/>
              <a:cs typeface="Arial"/>
              <a:sym typeface="Arial"/>
            </a:endParaRPr>
          </a:p>
        </p:txBody>
      </p:sp>
      <p:sp>
        <p:nvSpPr>
          <p:cNvPr id="170" name="Google Shape;170;p12"/>
          <p:cNvSpPr txBox="1">
            <a:spLocks noGrp="1"/>
          </p:cNvSpPr>
          <p:nvPr>
            <p:ph type="body" idx="1"/>
          </p:nvPr>
        </p:nvSpPr>
        <p:spPr>
          <a:xfrm>
            <a:off x="1103312" y="2052918"/>
            <a:ext cx="9526588"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VRT tắc nghẽn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do sỏi phân, tăng sản mô bạch huyết dưới niêm mạc, dị vật, ký sinh trùng, khối u hoặc khối hạch phì đại,..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tắc nghẽn lòng RT gây ứ đọng dịch, tăng sinh vi khuẩn, đình trệ thoát lưu máu tĩnh mạch, tổn thương niêm mạc →hoại tử &amp; thủng RT </a:t>
            </a:r>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VRT xuất tiết: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viêm ở niêm mạc hay các nang bạch huyết, tăng tiết, tắc nhánh tận của động mạch ruột thừa→ thiếu máu nuôi và hoại tử RT</a:t>
            </a:r>
            <a:endParaRPr sz="2400">
              <a:latin typeface="Times New Roman"/>
              <a:ea typeface="Times New Roman"/>
              <a:cs typeface="Times New Roman"/>
              <a:sym typeface="Times New Roman"/>
            </a:endParaRPr>
          </a:p>
          <a:p>
            <a:pPr marL="0" lvl="0" indent="0" algn="r" rtl="0">
              <a:spcBef>
                <a:spcPts val="480"/>
              </a:spcBef>
              <a:spcAft>
                <a:spcPts val="0"/>
              </a:spcAft>
              <a:buSzPts val="2400"/>
              <a:buNone/>
            </a:pPr>
            <a:endParaRPr sz="2400" i="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p:nvPr/>
        </p:nvSpPr>
        <p:spPr>
          <a:xfrm>
            <a:off x="480646" y="296780"/>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Tắc nghẽn lòng ruột thừa được xem cơ chế sinh bệnh chính trong bệnh lý VRT. Lòng ruột thừa có thể bị tắc do nhiều nguyên nhân như sỏi phân, tăng sản mô bạch huyết, dị vật (từ thức ăn như hạt trái cây, sợi rau.., ), ký sinh trùng, khối u hoặc khối hạch phì đại.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Tắc nghẽn lòng ruột thừa gây nên tình trạng ứ đọng dịch, làm áp lực trong lòng ruột thừa tăng, có thể đến 50-65mmHg. Đồng thời, do ứ đọng, vi khuẩn trong lòng ruột thừa sẽ tăng sinh số lượng, sản sinh độc tố.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Một khi áp lực trong lòng ruột thừa tăng quá áp lực của tĩnh mạch, sẽ xảy ra tình trạng xẹp và huyết khối các tiểu tĩnh mạch. Do cấp máu từ các tiểu động mạch vẫn còn nhưng thoát lưu tĩnh mạch bị đình trệ nên mạch máu ở thành ruột thừa bị sung huyết và ứ huyết. Niêm mạc ruột thừa lúc này sẽ bị thiếu ôxy, loét, làm mất chức năng hàng rào niêm mạc.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 khuẩn trong lòng ruột qua chỗ tổn thương niêm mạc xâm nhập vào thành ruột thừa, làm cho tổn thương thành ruột thừa càng nặng.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Cuối cùng đưa đến tình trạng hoại tử và thủng ruột thừa. Cơ chế bệnh sinh này còn gọi là VRT tắc nghẽn (obstructive appendicitis)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p:nvPr/>
        </p:nvSpPr>
        <p:spPr>
          <a:xfrm>
            <a:off x="479685" y="194872"/>
            <a:ext cx="10388184"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Cơ chế bệnh sinh VRT tắc nghẽn như trên đã được thừa nhận rộng rãi qua nhiều trăm năm, nhưng thực tế chỉ chiếm số ít trong VRT.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Một số nghiên cứu gần đây cho thấy tắc nghẽn lòng ruột thừa (chứng minh bằng tăng áp lực trong lòng ruột thừa khi đo và các dấu hiệu của tắc lòng ruột thừa) không gặp ở 90% bệnh nhân VRT quánh khối (phlegmonous appendix) mà chỉ gặp ở những bệnh nhân VRT hoại tử (gangrenous appendix).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Ở những trường hợp lòng ruột thừa không tắc nghẽn, thương tổn viêm có thể bắt đầu ở niêm mạc hay các nang bạch huyết.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Loét ở niêm mạc gây kích thích làm tăng tiết, rồi quá trình viêm lan xuyên thành đến lớp cơ và lớp thanh mạc. Thành ruột thừa viêm phù nề ở mức độ nặng sẽ gây tắc các nhánh tận của động mạch ruột thừa, đưa đến tình trạng thiếu máu nuôi và hoại tử ruột thừa. Cơ chế này còn gọi là VRT xuất tiết (catarrhal appendicitis) hay VRT không tắc nghẽn (nonobstructive appendicitis) .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Trong cơ chế này, tắc lòng ruột thừa rốt cuộc cũng có thể xảy ra, nhưng là hậu quả của quá trình viêm chứ không phải là yếu tố phát khởi bệnh.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VRT tắc nghẽn</a:t>
            </a:r>
            <a:endParaRPr/>
          </a:p>
        </p:txBody>
      </p:sp>
      <p:pic>
        <p:nvPicPr>
          <p:cNvPr id="186" name="Google Shape;186;p15" descr="A close up of text on a white background  Description automatically generated"/>
          <p:cNvPicPr preferRelativeResize="0">
            <a:picLocks noGrp="1"/>
          </p:cNvPicPr>
          <p:nvPr>
            <p:ph type="body" idx="1"/>
          </p:nvPr>
        </p:nvPicPr>
        <p:blipFill rotWithShape="1">
          <a:blip r:embed="rId3">
            <a:alphaModFix/>
          </a:blip>
          <a:srcRect/>
          <a:stretch/>
        </p:blipFill>
        <p:spPr>
          <a:xfrm>
            <a:off x="622300" y="1762125"/>
            <a:ext cx="10134600" cy="447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CƠ NĂNG</a:t>
            </a:r>
            <a:endParaRPr>
              <a:latin typeface="Arial"/>
              <a:ea typeface="Arial"/>
              <a:cs typeface="Arial"/>
              <a:sym typeface="Arial"/>
            </a:endParaRPr>
          </a:p>
        </p:txBody>
      </p:sp>
      <p:sp>
        <p:nvSpPr>
          <p:cNvPr id="193" name="Google Shape;193;p16"/>
          <p:cNvSpPr txBox="1">
            <a:spLocks noGrp="1"/>
          </p:cNvSpPr>
          <p:nvPr>
            <p:ph type="body" idx="1"/>
          </p:nvPr>
        </p:nvSpPr>
        <p:spPr>
          <a:xfrm>
            <a:off x="1103312" y="1392702"/>
            <a:ext cx="9869488" cy="4709925"/>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2400"/>
              <a:buChar char="•"/>
            </a:pPr>
            <a:r>
              <a:rPr lang="en-US" sz="2400"/>
              <a:t>ĐAU:</a:t>
            </a:r>
            <a:br>
              <a:rPr lang="en-US" sz="2400"/>
            </a:br>
            <a:r>
              <a:rPr lang="en-US" sz="2400"/>
              <a:t>		xuất hiện đầu tiên, bao giờ cũng có </a:t>
            </a:r>
            <a:br>
              <a:rPr lang="en-US" sz="2400"/>
            </a:br>
            <a:r>
              <a:rPr lang="en-US" sz="2400"/>
              <a:t>		đau di chuyển (shifting pain) : thượng vị → hố chậu phải</a:t>
            </a:r>
            <a:br>
              <a:rPr lang="en-US" sz="2400"/>
            </a:br>
            <a:r>
              <a:rPr lang="en-US" sz="2400"/>
              <a:t>					25% đau ngay từ đầu ở HC (P)</a:t>
            </a:r>
            <a:br>
              <a:rPr lang="en-US" sz="2400"/>
            </a:br>
            <a:r>
              <a:rPr lang="en-US" sz="2400"/>
              <a:t>		âm ỉ, liên tục, tăng dần</a:t>
            </a:r>
            <a:br>
              <a:rPr lang="en-US" sz="2400"/>
            </a:br>
            <a:r>
              <a:rPr lang="en-US" sz="2400"/>
              <a:t>		vị trí đau có thể thay đổi theo vị trí giải phẫu của RT</a:t>
            </a:r>
            <a:endParaRPr/>
          </a:p>
          <a:p>
            <a:pPr marL="342900" lvl="0" indent="-228600" algn="l" rtl="0">
              <a:spcBef>
                <a:spcPts val="480"/>
              </a:spcBef>
              <a:spcAft>
                <a:spcPts val="0"/>
              </a:spcAft>
              <a:buSzPts val="2400"/>
              <a:buChar char="•"/>
            </a:pPr>
            <a:r>
              <a:rPr lang="en-US" sz="2400"/>
              <a:t>RỐI LOẠN TIÊU HÓA</a:t>
            </a:r>
            <a:br>
              <a:rPr lang="en-US" sz="2400"/>
            </a:br>
            <a:r>
              <a:rPr lang="en-US" sz="2400"/>
              <a:t>		chán ăn/ăn không ngon (</a:t>
            </a:r>
            <a:r>
              <a:rPr lang="en-US" sz="2400">
                <a:latin typeface="Times New Roman"/>
                <a:ea typeface="Times New Roman"/>
                <a:cs typeface="Times New Roman"/>
                <a:sym typeface="Times New Roman"/>
              </a:rPr>
              <a:t>sudden</a:t>
            </a:r>
            <a:r>
              <a:rPr lang="en-US" sz="2400"/>
              <a:t> anorexia) (&gt;90%)</a:t>
            </a:r>
            <a:br>
              <a:rPr lang="en-US" sz="2400"/>
            </a:br>
            <a:r>
              <a:rPr lang="en-US" sz="2400"/>
              <a:t>		nôn/buồn nôn</a:t>
            </a:r>
            <a:br>
              <a:rPr lang="en-US" sz="2400"/>
            </a:br>
            <a:r>
              <a:rPr lang="en-US" sz="2400"/>
              <a:t>		tiêu chảy ( trẻ em)/táo bón ( người già)</a:t>
            </a:r>
            <a:endParaRPr/>
          </a:p>
          <a:p>
            <a:pPr marL="342900" lvl="0" indent="-228600" algn="l" rtl="0">
              <a:spcBef>
                <a:spcPts val="480"/>
              </a:spcBef>
              <a:spcAft>
                <a:spcPts val="0"/>
              </a:spcAft>
              <a:buSzPts val="2400"/>
              <a:buChar char="•"/>
            </a:pPr>
            <a:r>
              <a:rPr lang="en-US" sz="2400"/>
              <a:t>SỐT</a:t>
            </a:r>
            <a:br>
              <a:rPr lang="en-US" sz="2400"/>
            </a:br>
            <a:r>
              <a:rPr lang="en-US" sz="2400"/>
              <a:t>		</a:t>
            </a:r>
            <a:endParaRPr/>
          </a:p>
          <a:p>
            <a:pPr marL="0" lvl="0" indent="0" algn="ctr" rtl="0">
              <a:spcBef>
                <a:spcPts val="480"/>
              </a:spcBef>
              <a:spcAft>
                <a:spcPts val="0"/>
              </a:spcAft>
              <a:buSzPts val="2400"/>
              <a:buNone/>
            </a:pPr>
            <a:r>
              <a:rPr lang="en-US" sz="2400" i="1">
                <a:solidFill>
                  <a:srgbClr val="FF0000"/>
                </a:solidFill>
              </a:rPr>
              <a:t>A characteristic “march” of symptom (tam chứng Murphy)</a:t>
            </a:r>
            <a:endParaRPr sz="2400" i="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p:nvPr/>
        </p:nvSpPr>
        <p:spPr>
          <a:xfrm>
            <a:off x="257908" y="77352"/>
            <a:ext cx="10527323"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FF0000"/>
                </a:solidFill>
                <a:latin typeface="Calibri"/>
                <a:ea typeface="Calibri"/>
                <a:cs typeface="Calibri"/>
                <a:sym typeface="Calibri"/>
              </a:rPr>
              <a:t>Các triệu chứng giúp chẩn đoán VRT cấp thể điển hình</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Nhóm TCCN</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1.Đau bụng</a:t>
            </a:r>
            <a:r>
              <a:rPr lang="en-US" sz="2000" i="1">
                <a:solidFill>
                  <a:srgbClr val="FF0000"/>
                </a:solidFill>
                <a:latin typeface="Calibri"/>
                <a:ea typeface="Calibri"/>
                <a:cs typeface="Calibri"/>
                <a:sym typeface="Calibri"/>
              </a:rPr>
              <a:t>: là triệu chứng xuất hiện đầu tiên và rất thường có (&gt;95% trường hợp). Khởi đầu, đau ở vùng quanh rốn  hoặc trên rốn. Thường chỉ đau âm ỉ, ít khi đau dữ dội hay đau thành cơn. Sau 6-12 giờ, đau chuyển xuống bụng dưới bên phải với mức độ tăng dần. Kiểu đau di chuyển này là triệu chứng đáng tin cậy của VRT cấp. Tuy nhiên, ở khoảng 25% trường hợp, bệnh nhân cảm nhận đau ngay từ đầu ở hố chậu phải chứ không có đau di chuyển. Trong các trường hợp ruột thừa ở vị trí giải phẫu bất thường, bệnh nhân có thể cảm nhận đau ở các vị trí khác như: đau hông lưng (ruột thừa sau manh tràng), đau hạ vị (ruột thừa ở tiểu khung), đau hạ sườn phải (ruột thừa dưới gan).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2.Rối loạn tiêu hóa</a:t>
            </a:r>
            <a:r>
              <a:rPr lang="en-US" sz="2000" i="1">
                <a:solidFill>
                  <a:srgbClr val="FF0000"/>
                </a:solidFill>
                <a:latin typeface="Calibri"/>
                <a:ea typeface="Calibri"/>
                <a:cs typeface="Calibri"/>
                <a:sym typeface="Calibri"/>
              </a:rPr>
              <a:t>: Bệnh nhân có thể có các rối loạn tiêu hóa như chán ăn/ăn không ngon, nôn/buồn nôn, táo bón hay tiêu chảy. Đáng lưu ý là chán ăn/ăn không ngon miệng tuy là triệu chứng không điển hình nhưng rất thường có trong VRT cấp (&gt;90% trường hợp), đến mức có tác giả cho là nếu bệnh nhân không có chán ăn thì cần phải xem lại chẩn đoán VRT. Buồn nôn và nôn có thể gặp ở 60-80% các trường hợp, xuất hiện sau đau bụng, thường là nôn khan, chỉ thoáng qua 1-2 lần. Tiêu chảy ít gặp, nếu có thì thường ở thể VRT cấp sau hồi tràng. Ở trẻ em, tiêu chảy có thể là biểu hiện của VRT thể nhiễm độc.</a:t>
            </a:r>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3.Sốt</a:t>
            </a:r>
            <a:r>
              <a:rPr lang="en-US" sz="2000" i="1">
                <a:solidFill>
                  <a:srgbClr val="FF0000"/>
                </a:solidFill>
                <a:latin typeface="Calibri"/>
                <a:ea typeface="Calibri"/>
                <a:cs typeface="Calibri"/>
                <a:sym typeface="Calibri"/>
              </a:rPr>
              <a:t> ít khi sốt cao</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Trình tự xuất hiện các triệu chứng cũng có vai trò trong chẩn đoán phân biệt bệnh. Murphy nhấn mạnh trình tự xuất hiện gần như hằng định của các triệu chứng là: đau bụng dưới phải, rồi đến nôn, sau đó mới có sốt (còn gọi là tam chứng Murphy); nếu trình tự này thay đổi thì phải nghi ngờ chẩn đoán VRT.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8"/>
          <p:cNvSpPr/>
          <p:nvPr/>
        </p:nvSpPr>
        <p:spPr>
          <a:xfrm>
            <a:off x="433752" y="376023"/>
            <a:ext cx="9507415"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“Thứ tự: Đau =&gt; RLTH =&gt; Sốt</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Những giờ đầu có thể chẩn đoán nhầm viêm dạ dày, rlth (đau thượng vị,…). Xong soi dạ dày, có HP =&gt; Vui quá, dùng kháng sinh =&gt; triệu chứng giảm =&gt; 2-3 ngày sau quay lại thì VRT biến chứng rồi.</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Chán ăn không đặc hiệu nhưng rất thường gặp.</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Đi lâm sàng thường không hỏi bạn có chán ăn không, ví dụ: Người ta nằm theo dõi VRT, hỏi: chú có ăn uống gì không? =&gt; Sáng tới chiều theo dõi đói muốn chết (không chán ăn), còn không thấy đói dù bỏ đói (không chán ăn).</a:t>
            </a:r>
            <a:endParaRPr/>
          </a:p>
          <a:p>
            <a:pPr marL="285750" marR="0" lvl="0" indent="-285750" algn="l" rtl="0">
              <a:spcBef>
                <a:spcPts val="0"/>
              </a:spcBef>
              <a:spcAft>
                <a:spcPts val="0"/>
              </a:spcAft>
              <a:buClr>
                <a:schemeClr val="dk1"/>
              </a:buClr>
              <a:buSzPts val="2400"/>
              <a:buFont typeface="Noto Sans Symbols"/>
              <a:buChar char="⇒"/>
            </a:pPr>
            <a:r>
              <a:rPr lang="en-US" sz="2400" i="1">
                <a:solidFill>
                  <a:schemeClr val="dk1"/>
                </a:solidFill>
                <a:latin typeface="Calibri"/>
                <a:ea typeface="Calibri"/>
                <a:cs typeface="Calibri"/>
                <a:sym typeface="Calibri"/>
              </a:rPr>
              <a:t>Không đặc hiệu, nhưng giúp ích cho chẩn đoán.</a:t>
            </a:r>
            <a:endParaRPr/>
          </a:p>
          <a:p>
            <a:pPr marL="285750" marR="0" lvl="0" indent="-133350" algn="l" rtl="0">
              <a:spcBef>
                <a:spcPts val="0"/>
              </a:spcBef>
              <a:spcAft>
                <a:spcPts val="0"/>
              </a:spcAft>
              <a:buClr>
                <a:schemeClr val="dk1"/>
              </a:buClr>
              <a:buSzPts val="2400"/>
              <a:buFont typeface="Noto Sans Symbols"/>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RLTH thứ 2: tiêu chảy (trẻ em), người già (táo bón).</a:t>
            </a:r>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Đau =&gt; RLTH =&gt; sốt</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Nếu trình tự thay đổi phải suy nghĩ lại chẩn đoán, có gì khác không. Đặc biệt ở trẻ em (ví dụ: Rlth do nhiễm siêu vi, ảnh hưởng hạch ổ bụng gây đau, gây viêm hạch, sốt).”</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THỰC THỂ</a:t>
            </a:r>
            <a:endParaRPr>
              <a:latin typeface="Arial"/>
              <a:ea typeface="Arial"/>
              <a:cs typeface="Arial"/>
              <a:sym typeface="Arial"/>
            </a:endParaRPr>
          </a:p>
        </p:txBody>
      </p:sp>
      <p:sp>
        <p:nvSpPr>
          <p:cNvPr id="210" name="Google Shape;210;p19"/>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VRT CẤP THỂ ĐIỂN HÌNH</a:t>
            </a:r>
            <a:br>
              <a:rPr lang="en-US" sz="2400"/>
            </a:br>
            <a:r>
              <a:rPr lang="en-US" sz="2400"/>
              <a:t>ấn đau ¼ dưới P (các điểm đau McBurney, Lanz, Clado)</a:t>
            </a:r>
            <a:br>
              <a:rPr lang="en-US" sz="2400"/>
            </a:br>
            <a:r>
              <a:rPr lang="en-US" sz="2400"/>
              <a:t>phản ứng dội (dấu hiệu Blumberg): có kích thích phúc mạc</a:t>
            </a:r>
            <a:br>
              <a:rPr lang="en-US" sz="2400"/>
            </a:br>
            <a:r>
              <a:rPr lang="en-US" sz="2400"/>
              <a:t>indirect rebound tenderness: Rovsing, cough test (Dunphy)</a:t>
            </a:r>
            <a:endParaRPr/>
          </a:p>
          <a:p>
            <a:pPr marL="342900" lvl="0" indent="-76200" algn="l" rtl="0">
              <a:spcBef>
                <a:spcPts val="480"/>
              </a:spcBef>
              <a:spcAft>
                <a:spcPts val="0"/>
              </a:spcAft>
              <a:buSzPts val="2400"/>
              <a:buNone/>
            </a:pPr>
            <a:endParaRPr sz="2400"/>
          </a:p>
          <a:p>
            <a:pPr marL="342900" lvl="0" indent="-228600" algn="l" rtl="0">
              <a:spcBef>
                <a:spcPts val="480"/>
              </a:spcBef>
              <a:spcAft>
                <a:spcPts val="0"/>
              </a:spcAft>
              <a:buSzPts val="2400"/>
              <a:buChar char="•"/>
            </a:pPr>
            <a:r>
              <a:rPr lang="en-US" sz="2400"/>
              <a:t>VIÊM RUỘT THỪA Ở VỊ TRÍ GIẢI PHẪU KHÁC</a:t>
            </a:r>
            <a:br>
              <a:rPr lang="en-US" sz="2400"/>
            </a:br>
            <a:r>
              <a:rPr lang="en-US" sz="2400"/>
              <a:t>	thường chẩn đoán muộn</a:t>
            </a:r>
            <a:br>
              <a:rPr lang="en-US" sz="2400"/>
            </a:br>
            <a:r>
              <a:rPr lang="en-US" sz="2400"/>
              <a:t>	</a:t>
            </a:r>
            <a:r>
              <a:rPr lang="en-US" sz="2400">
                <a:latin typeface="Times New Roman"/>
                <a:ea typeface="Times New Roman"/>
                <a:cs typeface="Times New Roman"/>
                <a:sym typeface="Times New Roman"/>
              </a:rPr>
              <a:t>phát hiện vị trí đau bằng </a:t>
            </a:r>
            <a:r>
              <a:rPr lang="en-US" sz="2400"/>
              <a:t>các nghiệm pháp</a:t>
            </a:r>
            <a:endParaRPr/>
          </a:p>
          <a:p>
            <a:pPr marL="342900" lvl="0" indent="-76200" algn="l" rtl="0">
              <a:spcBef>
                <a:spcPts val="480"/>
              </a:spcBef>
              <a:spcAft>
                <a:spcPts val="0"/>
              </a:spcAft>
              <a:buSzPts val="2400"/>
              <a:buNone/>
            </a:pPr>
            <a:endParaRPr sz="2400"/>
          </a:p>
          <a:p>
            <a:pPr marL="0" lvl="0" indent="0" algn="ctr" rtl="0">
              <a:spcBef>
                <a:spcPts val="480"/>
              </a:spcBef>
              <a:spcAft>
                <a:spcPts val="0"/>
              </a:spcAft>
              <a:buSzPts val="2400"/>
              <a:buNone/>
            </a:pPr>
            <a:endParaRPr sz="2400" i="1">
              <a:solidFill>
                <a:srgbClr val="FFFF00"/>
              </a:solidFill>
            </a:endParaRPr>
          </a:p>
        </p:txBody>
      </p:sp>
      <p:pic>
        <p:nvPicPr>
          <p:cNvPr id="211" name="Google Shape;211;p19" descr="11"/>
          <p:cNvPicPr preferRelativeResize="0"/>
          <p:nvPr/>
        </p:nvPicPr>
        <p:blipFill rotWithShape="1">
          <a:blip r:embed="rId3">
            <a:alphaModFix/>
          </a:blip>
          <a:srcRect/>
          <a:stretch/>
        </p:blipFill>
        <p:spPr>
          <a:xfrm>
            <a:off x="8761585" y="3643532"/>
            <a:ext cx="3256523" cy="313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351692" y="199292"/>
            <a:ext cx="9698161" cy="604910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200"/>
              <a:buNone/>
            </a:pPr>
            <a:r>
              <a:rPr lang="en-US"/>
              <a:t>Hướng dẫn:</a:t>
            </a:r>
            <a:endParaRPr/>
          </a:p>
          <a:p>
            <a:pPr marL="0" lvl="0" indent="0" algn="l" rtl="0">
              <a:spcBef>
                <a:spcPts val="440"/>
              </a:spcBef>
              <a:spcAft>
                <a:spcPts val="0"/>
              </a:spcAft>
              <a:buSzPts val="2200"/>
              <a:buNone/>
            </a:pPr>
            <a:r>
              <a:rPr lang="en-US"/>
              <a:t>-Chữ sub của thầy: </a:t>
            </a:r>
            <a:r>
              <a:rPr lang="en-US" i="1">
                <a:solidFill>
                  <a:srgbClr val="FF0000"/>
                </a:solidFill>
              </a:rPr>
              <a:t>Màu đỏ, in nghiêng</a:t>
            </a:r>
            <a:endParaRPr i="1">
              <a:solidFill>
                <a:srgbClr val="FF0000"/>
              </a:solidFill>
            </a:endParaRPr>
          </a:p>
          <a:p>
            <a:pPr marL="0" lvl="0" indent="0" algn="l" rtl="0">
              <a:spcBef>
                <a:spcPts val="440"/>
              </a:spcBef>
              <a:spcAft>
                <a:spcPts val="0"/>
              </a:spcAft>
              <a:buSzPts val="2200"/>
              <a:buNone/>
            </a:pPr>
            <a:r>
              <a:rPr lang="en-US"/>
              <a:t>-Chữ sub của Huy, Kỳ: “</a:t>
            </a:r>
            <a:r>
              <a:rPr lang="en-US" i="1"/>
              <a:t>Màu đen, in nghiêng, để trong ngoặc kép</a:t>
            </a:r>
            <a:r>
              <a:rPr lang="en-US" i="1">
                <a:latin typeface="Times New Roman"/>
                <a:ea typeface="Times New Roman"/>
                <a:cs typeface="Times New Roman"/>
                <a:sym typeface="Times New Roman"/>
              </a:rPr>
              <a:t>”</a:t>
            </a:r>
            <a:endParaRPr/>
          </a:p>
          <a:p>
            <a:pPr marL="0" lvl="0" indent="0" algn="l" rtl="0">
              <a:spcBef>
                <a:spcPts val="440"/>
              </a:spcBef>
              <a:spcAft>
                <a:spcPts val="0"/>
              </a:spcAft>
              <a:buSzPts val="2200"/>
              <a:buNone/>
            </a:pPr>
            <a:r>
              <a:rPr lang="en-US"/>
              <a:t>-Chúc mọi người học tốt =)) Nghe ghi âm muốn xỉu, thầy nói không mic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p:nvPr/>
        </p:nvSpPr>
        <p:spPr>
          <a:xfrm>
            <a:off x="386862" y="273382"/>
            <a:ext cx="10105292" cy="65248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b="1" i="1">
                <a:solidFill>
                  <a:srgbClr val="FF0000"/>
                </a:solidFill>
                <a:latin typeface="Calibri"/>
                <a:ea typeface="Calibri"/>
                <a:cs typeface="Calibri"/>
                <a:sym typeface="Calibri"/>
              </a:rPr>
              <a:t>TCTT khi thăm khám bệnh</a:t>
            </a:r>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Đa số bệnh nhân sẽ có đau khi ấn (tenderness) ở vùng bụng ¼ dưới phải. Đây là dấu hiệu quan trọng để chẩn đoán và chẩn đoán phân biệt nên cần phải được ghi nhận là có hay không. Các điểm đau trội thường được nhắc đến là McBurney, Lanz, Clado, nhưng do vị trí giải phẫu của ruột thừa khác nhau nên có thể không có điểm đau cố định thật chính xác cho mọi trường hợp.</a:t>
            </a: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Khi quá trình viêm lan tới thanh mạc ruột thừa và phúc mạc thành, khám bụng sẽ phát hiện các dấu hiệu của kích thích phúc mạc. Phản ứng dội (rebound tenderness) là dấu hiệu sớm, chứng tỏ đã có tình trạng kích thích phúc mạc khu trú nhưng không hẳn là đã có viêm phúc mạc. Tìm phản ứng dội trực tiếp khi ấn ngón tay ngày càng sâu ngay trên một vị trí tại bụng dưới bên phải rồi buông ra đột ngột, phản ứng dương tính nếu bệnh nhân bị đau chói khi người khám buông tay (còn gọi là dấu hiệu Blumberg). Cũng có thể làm phản ứng dội gián tiếp bằng cách xem bệnh nhân có bị đau ở hố chậu phải hay không khi ấn ở hố chậu trái (dấu hiệu Rovsing), đau bụng dưới bên phải khi ho (dấu hiệu Dunphy) hay khi dập gót chân (nghiệm pháp Markle), khi cho bệnh nhi nhảy lò cò với chân phải làm trụ cũng được xem như là có phản ứng dội gián tiếp. Trường hợp khám bụng có dấu hiệu ấn đau và đề kháng thành bụng (guarding) rõ thì thường đã có biến chứng viêm phúc mạc. Ít khi viêm phúc mạc ruột thừa có dấu hiệu thành bụng co cứng như gỗ như trong thủng dạ dày .</a:t>
            </a:r>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900" i="1">
                <a:solidFill>
                  <a:srgbClr val="FF0000"/>
                </a:solidFill>
                <a:latin typeface="Calibri"/>
                <a:ea typeface="Calibri"/>
                <a:cs typeface="Calibri"/>
                <a:sym typeface="Calibri"/>
              </a:rPr>
              <a:t>Trong trường hợp nghi ngờ ruột thừa ở vị trí bất thường, các nghiệm pháp thăm khám bổ sung sẽ giúp xác định rõ vị trí đau như: thăm âm đạo – trực tràng (trong VRT tiểu khung), nghiệm pháp cơ thắt lưng chậu (trong VRT sau manh tràng), nghiệm pháp cơ bịt (trong VRT tiểu khung).</a:t>
            </a:r>
            <a:endParaRPr sz="1900" i="1">
              <a:solidFill>
                <a:srgbClr val="FF0000"/>
              </a:solidFill>
              <a:latin typeface="Calibri"/>
              <a:ea typeface="Calibri"/>
              <a:cs typeface="Calibri"/>
              <a:sym typeface="Calibri"/>
            </a:endParaRPr>
          </a:p>
          <a:p>
            <a:pPr marL="0" marR="0" lvl="0" indent="0" algn="l" rtl="0">
              <a:spcBef>
                <a:spcPts val="0"/>
              </a:spcBef>
              <a:spcAft>
                <a:spcPts val="0"/>
              </a:spcAft>
              <a:buNone/>
            </a:pPr>
            <a:endParaRPr sz="1900" i="1">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p:nvPr/>
        </p:nvSpPr>
        <p:spPr>
          <a:xfrm>
            <a:off x="480646" y="487664"/>
            <a:ext cx="10105292"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1"/>
                </a:solidFill>
                <a:latin typeface="Calibri"/>
                <a:ea typeface="Calibri"/>
                <a:cs typeface="Calibri"/>
                <a:sym typeface="Calibri"/>
              </a:rPr>
              <a:t>“Nhìn, nghe, gõ, sờ, thường không thấy gì. Trừ khi nó có biến chứng trên phúc mạc.</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Tùy mức độ viêm mà thể hiện ra mức độ đau: Dội, đề kháng thành bụng, cảm ứng PM, rất hiếm khi co cứng thành bụng.</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Đau kiểu khác =&gt; Tìm các vị trí khác của ruột thừa. Tùy vị trí giải phẫu mà có nghiệm pháp tương ứng.</a:t>
            </a:r>
            <a:endParaRPr/>
          </a:p>
          <a:p>
            <a:pPr marL="0" marR="0" lvl="0" indent="0" algn="l" rtl="0">
              <a:spcBef>
                <a:spcPts val="0"/>
              </a:spcBef>
              <a:spcAft>
                <a:spcPts val="0"/>
              </a:spcAft>
              <a:buNone/>
            </a:pP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Tìm điểm đau sờ được, đa số hố chậu phải.</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Phát hiện dễ, rõ ở những BN bụng mỏng, trẻ em, trương lực cơ tốt =&gt; phát hiện rõ</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|Già yếu, trương lực cơ nhão, béo phì: =&gt; Khám khó</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endParaRPr sz="20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Trước khi sờ bụng, làm phản ứng dội gián tiếp (cho BN ho, gằng) xem có đau thêm chỗ nào không. Và khi sờ bụng chú ý điểm BN có đau.”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Các biến thể theo vị trí giải phẫu</a:t>
            </a:r>
            <a:endParaRPr>
              <a:latin typeface="Arial"/>
              <a:ea typeface="Arial"/>
              <a:cs typeface="Arial"/>
              <a:sym typeface="Arial"/>
            </a:endParaRPr>
          </a:p>
        </p:txBody>
      </p:sp>
      <p:pic>
        <p:nvPicPr>
          <p:cNvPr id="228" name="Google Shape;228;p22" descr="GP manh trang"/>
          <p:cNvPicPr preferRelativeResize="0">
            <a:picLocks noGrp="1"/>
          </p:cNvPicPr>
          <p:nvPr>
            <p:ph type="body" idx="1"/>
          </p:nvPr>
        </p:nvPicPr>
        <p:blipFill rotWithShape="1">
          <a:blip r:embed="rId3">
            <a:alphaModFix/>
          </a:blip>
          <a:srcRect/>
          <a:stretch/>
        </p:blipFill>
        <p:spPr>
          <a:xfrm>
            <a:off x="1392702" y="2410465"/>
            <a:ext cx="2835096" cy="3208135"/>
          </a:xfrm>
          <a:prstGeom prst="rect">
            <a:avLst/>
          </a:prstGeom>
          <a:noFill/>
          <a:ln>
            <a:noFill/>
          </a:ln>
        </p:spPr>
      </p:pic>
      <p:pic>
        <p:nvPicPr>
          <p:cNvPr id="229" name="Google Shape;229;p22"/>
          <p:cNvPicPr preferRelativeResize="0">
            <a:picLocks noGrp="1"/>
          </p:cNvPicPr>
          <p:nvPr>
            <p:ph type="body" idx="2"/>
          </p:nvPr>
        </p:nvPicPr>
        <p:blipFill rotWithShape="1">
          <a:blip r:embed="rId4">
            <a:alphaModFix/>
          </a:blip>
          <a:srcRect/>
          <a:stretch/>
        </p:blipFill>
        <p:spPr>
          <a:xfrm>
            <a:off x="6019800" y="1653381"/>
            <a:ext cx="4622800" cy="4356100"/>
          </a:xfrm>
          <a:prstGeom prst="rect">
            <a:avLst/>
          </a:prstGeom>
          <a:noFill/>
          <a:ln>
            <a:noFill/>
          </a:ln>
        </p:spPr>
      </p:pic>
      <p:sp>
        <p:nvSpPr>
          <p:cNvPr id="230" name="Google Shape;230;p22"/>
          <p:cNvSpPr/>
          <p:nvPr/>
        </p:nvSpPr>
        <p:spPr>
          <a:xfrm>
            <a:off x="597876" y="6083497"/>
            <a:ext cx="103299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Hình vẽ trên nhắc lại sự đa dạng về vị trí giải phẫu của RT trong ổ bụng và so với manh tràng. </a:t>
            </a:r>
            <a:endParaRPr sz="2000" i="1">
              <a:solidFill>
                <a:srgbClr val="FF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LÂM SÀNG: TC TOÀN THÂN</a:t>
            </a:r>
            <a:endParaRPr>
              <a:latin typeface="Arial"/>
              <a:ea typeface="Arial"/>
              <a:cs typeface="Arial"/>
              <a:sym typeface="Arial"/>
            </a:endParaRPr>
          </a:p>
        </p:txBody>
      </p:sp>
      <p:sp>
        <p:nvSpPr>
          <p:cNvPr id="237" name="Google Shape;237;p23"/>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SỐT: </a:t>
            </a:r>
            <a:br>
              <a:rPr lang="en-US" sz="2400"/>
            </a:br>
            <a:r>
              <a:rPr lang="en-US" sz="2400"/>
              <a:t>thường nhẹ, khoảng 37,5 </a:t>
            </a:r>
            <a:r>
              <a:rPr lang="en-US" sz="2400" baseline="30000"/>
              <a:t>0</a:t>
            </a:r>
            <a:r>
              <a:rPr lang="en-US" sz="2400"/>
              <a:t>C – 38 </a:t>
            </a:r>
            <a:r>
              <a:rPr lang="en-US" sz="2400" baseline="30000"/>
              <a:t>0</a:t>
            </a:r>
            <a:r>
              <a:rPr lang="en-US" sz="2400"/>
              <a:t>C,</a:t>
            </a:r>
            <a:br>
              <a:rPr lang="en-US" sz="2400"/>
            </a:br>
            <a:r>
              <a:rPr lang="en-US" sz="2400"/>
              <a:t>25-50% không sốt khi vào viện</a:t>
            </a:r>
            <a:br>
              <a:rPr lang="en-US" sz="2400"/>
            </a:br>
            <a:r>
              <a:rPr lang="en-US" sz="2400"/>
              <a:t>sốt cao &gt;39 </a:t>
            </a:r>
            <a:r>
              <a:rPr lang="en-US" sz="2400" baseline="30000"/>
              <a:t>0</a:t>
            </a:r>
            <a:r>
              <a:rPr lang="en-US" sz="2400"/>
              <a:t>C gợi ý VRT có biến chứng </a:t>
            </a:r>
            <a:endParaRPr/>
          </a:p>
          <a:p>
            <a:pPr marL="342900" lvl="0" indent="-76200" algn="l" rtl="0">
              <a:spcBef>
                <a:spcPts val="480"/>
              </a:spcBef>
              <a:spcAft>
                <a:spcPts val="0"/>
              </a:spcAft>
              <a:buSzPts val="2400"/>
              <a:buNone/>
            </a:pPr>
            <a:endParaRPr sz="2400"/>
          </a:p>
          <a:p>
            <a:pPr marL="342900" lvl="0" indent="-228600" algn="l" rtl="0">
              <a:spcBef>
                <a:spcPts val="480"/>
              </a:spcBef>
              <a:spcAft>
                <a:spcPts val="0"/>
              </a:spcAft>
              <a:buSzPts val="2400"/>
              <a:buChar char="•"/>
            </a:pPr>
            <a:r>
              <a:rPr lang="en-US" sz="2400"/>
              <a:t>Viêm phúc mạc RT hay VRT thể nhiễm độc</a:t>
            </a:r>
            <a:br>
              <a:rPr lang="en-US" sz="2400"/>
            </a:br>
            <a:r>
              <a:rPr lang="en-US" sz="2400"/>
              <a:t>môi khô, lưỡi dơ</a:t>
            </a:r>
            <a:br>
              <a:rPr lang="en-US" sz="2400"/>
            </a:br>
            <a:r>
              <a:rPr lang="en-US" sz="2400"/>
              <a:t>vẻ mặt nhiễm trùng</a:t>
            </a:r>
            <a:br>
              <a:rPr lang="en-US" sz="2400"/>
            </a:br>
            <a:r>
              <a:rPr lang="en-US" sz="2400"/>
              <a:t>thay đổi sinh hiệu</a:t>
            </a:r>
            <a:endParaRPr/>
          </a:p>
          <a:p>
            <a:pPr marL="342900" lvl="0" indent="-76200" algn="l" rtl="0">
              <a:spcBef>
                <a:spcPts val="480"/>
              </a:spcBef>
              <a:spcAft>
                <a:spcPts val="0"/>
              </a:spcAft>
              <a:buSzPts val="2400"/>
              <a:buNone/>
            </a:pPr>
            <a:endParaRPr sz="2400"/>
          </a:p>
          <a:p>
            <a:pPr marL="0" lvl="0" indent="0" algn="ctr" rtl="0">
              <a:spcBef>
                <a:spcPts val="480"/>
              </a:spcBef>
              <a:spcAft>
                <a:spcPts val="0"/>
              </a:spcAft>
              <a:buSzPts val="2400"/>
              <a:buNone/>
            </a:pPr>
            <a:endParaRPr sz="2400" i="1">
              <a:solidFill>
                <a:srgbClr val="FFFF00"/>
              </a:solidFill>
            </a:endParaRPr>
          </a:p>
        </p:txBody>
      </p:sp>
      <p:sp>
        <p:nvSpPr>
          <p:cNvPr id="238" name="Google Shape;238;p23"/>
          <p:cNvSpPr/>
          <p:nvPr/>
        </p:nvSpPr>
        <p:spPr>
          <a:xfrm>
            <a:off x="4753036" y="4139386"/>
            <a:ext cx="609600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TC toàn thân</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Sốt thường nhẹ, khoảng 37,5</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 38</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nhưng 25-50% bệnh nhân VRT cấp có thể có thân nhiệt ở mức bình thường (&lt;37,5</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khi vào viện. Sốt cao ≥ 39</a:t>
            </a:r>
            <a:r>
              <a:rPr lang="en-US" sz="2000" i="1" baseline="30000">
                <a:solidFill>
                  <a:srgbClr val="FF0000"/>
                </a:solidFill>
                <a:latin typeface="Calibri"/>
                <a:ea typeface="Calibri"/>
                <a:cs typeface="Calibri"/>
                <a:sym typeface="Calibri"/>
              </a:rPr>
              <a:t>0</a:t>
            </a:r>
            <a:r>
              <a:rPr lang="en-US" sz="2000" i="1">
                <a:solidFill>
                  <a:srgbClr val="FF0000"/>
                </a:solidFill>
                <a:latin typeface="Calibri"/>
                <a:ea typeface="Calibri"/>
                <a:cs typeface="Calibri"/>
                <a:sym typeface="Calibri"/>
              </a:rPr>
              <a:t>C gợi ý VRT đã có biến chứng. Trường hợp đến trễ khi đã có viêm phúc mạc hay trường hợp VRT thể nhiễm độc, bệnh nhân có thể có: môi khô, lưỡi dơ, vẻ mặt nhiễm trùng-nhiễm độc, thở nhanh, mạch nhanh, huyết áp tụt </a:t>
            </a:r>
            <a:endParaRPr sz="2000" i="1">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p:nvPr/>
        </p:nvSpPr>
        <p:spPr>
          <a:xfrm>
            <a:off x="480646" y="472674"/>
            <a:ext cx="10105292"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Cùng đề cập đến các thể bệnh đa dạng của VRT, thầy Nguyễn Đình Hối cũng đã nhắc nhở các PTV chúng ta là</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khi đó, bệnh lý VRT lại là bệnh rất phổ biến, như Lancet đã nhận định phải nghĩ đến khả năng VRT trước mọi tình huống đau bụng cấp.</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Như vậy, làm cách nào để tránh bỏ sót bệnh?</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“Hầu như VRT bth, có mạch huyết áp bth, ngay cả khi có VPM khu trú. Còn khi có VPM toàn thể rồi mới bắt đầu thay đổi tổng trạng.</a:t>
            </a:r>
            <a:endParaRPr/>
          </a:p>
          <a:p>
            <a:pPr marL="0" marR="0" lvl="0" indent="0" algn="l" rtl="0">
              <a:spcBef>
                <a:spcPts val="0"/>
              </a:spcBef>
              <a:spcAft>
                <a:spcPts val="0"/>
              </a:spcAft>
              <a:buNone/>
            </a:pPr>
            <a:endParaRPr sz="24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Chẩn đoán VRT:</a:t>
            </a:r>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-Triệu chứng cơ năng: Đau, RLTH, Sốt.</a:t>
            </a:r>
            <a:endParaRPr/>
          </a:p>
          <a:p>
            <a:pPr marL="0" marR="0" lvl="0" indent="0" algn="l" rtl="0">
              <a:spcBef>
                <a:spcPts val="0"/>
              </a:spcBef>
              <a:spcAft>
                <a:spcPts val="0"/>
              </a:spcAft>
              <a:buNone/>
            </a:pPr>
            <a:r>
              <a:rPr lang="en-US" sz="2400" i="1">
                <a:solidFill>
                  <a:schemeClr val="dk2"/>
                </a:solidFill>
                <a:latin typeface="Calibri"/>
                <a:ea typeface="Calibri"/>
                <a:cs typeface="Calibri"/>
                <a:sym typeface="Calibri"/>
              </a:rPr>
              <a:t>-Triệu chứng thực thể: Sờ/ấn đau bụng, nghiệm pháp”</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25"/>
          <p:cNvSpPr/>
          <p:nvPr/>
        </p:nvSpPr>
        <p:spPr>
          <a:xfrm>
            <a:off x="0" y="0"/>
            <a:ext cx="12192000" cy="6858000"/>
          </a:xfrm>
          <a:prstGeom prst="rect">
            <a:avLst/>
          </a:prstGeom>
          <a:gradFill>
            <a:gsLst>
              <a:gs pos="0">
                <a:srgbClr val="9C9768"/>
              </a:gs>
              <a:gs pos="23000">
                <a:srgbClr val="9C9768"/>
              </a:gs>
              <a:gs pos="69000">
                <a:srgbClr val="848057"/>
              </a:gs>
              <a:gs pos="97000">
                <a:srgbClr val="7B7851"/>
              </a:gs>
              <a:gs pos="100000">
                <a:srgbClr val="7B785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entury Gothic"/>
              <a:ea typeface="Century Gothic"/>
              <a:cs typeface="Century Gothic"/>
              <a:sym typeface="Century Gothic"/>
            </a:endParaRPr>
          </a:p>
        </p:txBody>
      </p:sp>
      <p:sp>
        <p:nvSpPr>
          <p:cNvPr id="250" name="Google Shape;250;p25"/>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entury Gothic"/>
              <a:ea typeface="Century Gothic"/>
              <a:cs typeface="Century Gothic"/>
              <a:sym typeface="Century Gothic"/>
            </a:endParaRPr>
          </a:p>
        </p:txBody>
      </p:sp>
      <p:sp>
        <p:nvSpPr>
          <p:cNvPr id="252" name="Google Shape;252;p25"/>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253" name="Google Shape;253;p25"/>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140"/>
              <a:buFont typeface="Calibri"/>
              <a:buNone/>
            </a:pPr>
            <a:br>
              <a:rPr lang="en-US" sz="4140">
                <a:solidFill>
                  <a:srgbClr val="FFFFFF"/>
                </a:solidFill>
                <a:latin typeface="Calibri"/>
                <a:ea typeface="Calibri"/>
                <a:cs typeface="Calibri"/>
                <a:sym typeface="Calibri"/>
              </a:rPr>
            </a:br>
            <a:r>
              <a:rPr lang="en-US" sz="4140">
                <a:solidFill>
                  <a:srgbClr val="FFFFFF"/>
                </a:solidFill>
                <a:latin typeface="Calibri"/>
                <a:ea typeface="Calibri"/>
                <a:cs typeface="Calibri"/>
                <a:sym typeface="Calibri"/>
              </a:rPr>
              <a:t>							</a:t>
            </a:r>
            <a:r>
              <a:rPr lang="en-US" sz="4140" i="1">
                <a:solidFill>
                  <a:srgbClr val="FFFFFF"/>
                </a:solidFill>
                <a:latin typeface="Calibri"/>
                <a:ea typeface="Calibri"/>
                <a:cs typeface="Calibri"/>
                <a:sym typeface="Calibri"/>
              </a:rPr>
              <a:t>CÁC NHẬN ĐỊNH</a:t>
            </a:r>
            <a:endParaRPr sz="4140" i="1">
              <a:solidFill>
                <a:srgbClr val="FFFFFF"/>
              </a:solidFill>
              <a:latin typeface="Calibri"/>
              <a:ea typeface="Calibri"/>
              <a:cs typeface="Calibri"/>
              <a:sym typeface="Calibri"/>
            </a:endParaRPr>
          </a:p>
        </p:txBody>
      </p:sp>
      <p:sp>
        <p:nvSpPr>
          <p:cNvPr id="254" name="Google Shape;254;p25"/>
          <p:cNvSpPr txBox="1">
            <a:spLocks noGrp="1"/>
          </p:cNvSpPr>
          <p:nvPr>
            <p:ph type="body" idx="1"/>
          </p:nvPr>
        </p:nvSpPr>
        <p:spPr>
          <a:xfrm>
            <a:off x="1154430" y="2100580"/>
            <a:ext cx="10152062" cy="348487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Không phải là một bệnh viêm ruột thừa mà là “những bệnh viêm ruột thừa” </a:t>
            </a:r>
            <a:r>
              <a:rPr lang="en-US" sz="2400" i="1">
                <a:latin typeface="Times New Roman"/>
                <a:ea typeface="Times New Roman"/>
                <a:cs typeface="Times New Roman"/>
                <a:sym typeface="Times New Roman"/>
              </a:rPr>
              <a:t>(Henri Mondor)</a:t>
            </a:r>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t>Không có gì dễ như viêm ruột thừa cũng như không có gì khó như viêm ruột thừa</a:t>
            </a:r>
            <a:r>
              <a:rPr lang="en-US" sz="2400">
                <a:latin typeface="Times New Roman"/>
                <a:ea typeface="Times New Roman"/>
                <a:cs typeface="Times New Roman"/>
                <a:sym typeface="Times New Roman"/>
              </a:rPr>
              <a:t>. (</a:t>
            </a:r>
            <a:r>
              <a:rPr lang="en-US" sz="2400" i="1">
                <a:latin typeface="Times New Roman"/>
                <a:ea typeface="Times New Roman"/>
                <a:cs typeface="Times New Roman"/>
                <a:sym typeface="Times New Roman"/>
              </a:rPr>
              <a:t>Nguyễn Đình Hối)</a:t>
            </a:r>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t>To obtain a confident preoperative diagnostic is still a challenge, since the possibility of an appendicitis must be entertained in any patient presentting with an acute abdomen</a:t>
            </a:r>
            <a:r>
              <a:rPr lang="en-US" sz="2400">
                <a:latin typeface="Times New Roman"/>
                <a:ea typeface="Times New Roman"/>
                <a:cs typeface="Times New Roman"/>
                <a:sym typeface="Times New Roman"/>
              </a:rPr>
              <a:t>. </a:t>
            </a:r>
            <a:r>
              <a:rPr lang="en-US" sz="2400" i="1">
                <a:latin typeface="Times New Roman"/>
                <a:ea typeface="Times New Roman"/>
                <a:cs typeface="Times New Roman"/>
                <a:sym typeface="Times New Roman"/>
              </a:rPr>
              <a:t>(The Lancet 2016)</a:t>
            </a:r>
            <a:endParaRPr sz="2400" i="1"/>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i="1">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p:nvPr/>
        </p:nvSpPr>
        <p:spPr>
          <a:xfrm>
            <a:off x="480646" y="412714"/>
            <a:ext cx="10105292"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các ghi nhận nêu trên thì 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Cùng đề cập đến các thể bệnh đa dạng của VRT, thầy Nguyễn Đình Hối cũng đã nhắc nhở các PTV chúng ta là “</a:t>
            </a:r>
            <a:r>
              <a:rPr lang="en-US" sz="2400">
                <a:solidFill>
                  <a:schemeClr val="dk1"/>
                </a:solidFill>
                <a:latin typeface="Calibri"/>
                <a:ea typeface="Calibri"/>
                <a:cs typeface="Calibri"/>
                <a:sym typeface="Calibri"/>
              </a:rPr>
              <a:t>Không có gì dễ như viêm ruột thừa cũng như không có gì khó như viêm ruột thừa”</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khi đó, bệnh lý VRT lại là bệnh rất phổ biến, như Lancet đã nhận định phải nghĩ đến khả năng VRT trước mọi tình huống đau bụng cấp.</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Như vậy, làm cách nào để tránh bỏ sót bệnh?</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“Vì VRT rất đa dạng, VRT nhiều vị trí đa dạng, ở trẻ em, phụ nữ có thai, VRT có biến chứng, VRT không biến chứng.</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Một cái đau bụng cấp phải đặt ra vấn đề BN có đau ruột thừa hay không? Vì mức độ phổ biến của nó.”</a:t>
            </a:r>
            <a:endParaRPr sz="2400" i="1">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CẬN LÂM SÀNG</a:t>
            </a:r>
            <a:endParaRPr>
              <a:latin typeface="Arial"/>
              <a:ea typeface="Arial"/>
              <a:cs typeface="Arial"/>
              <a:sym typeface="Arial"/>
            </a:endParaRPr>
          </a:p>
        </p:txBody>
      </p:sp>
      <p:sp>
        <p:nvSpPr>
          <p:cNvPr id="266" name="Google Shape;266;p27"/>
          <p:cNvSpPr txBox="1">
            <a:spLocks noGrp="1"/>
          </p:cNvSpPr>
          <p:nvPr>
            <p:ph type="body" idx="1"/>
          </p:nvPr>
        </p:nvSpPr>
        <p:spPr>
          <a:xfrm>
            <a:off x="765810" y="2052918"/>
            <a:ext cx="10252710"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Công thức máu: số lượng BC tăng, Neutrophile &gt;70%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BC &gt; 18.000/mm</a:t>
            </a:r>
            <a:r>
              <a:rPr lang="en-US" sz="2400" baseline="30000">
                <a:latin typeface="Times New Roman"/>
                <a:ea typeface="Times New Roman"/>
                <a:cs typeface="Times New Roman"/>
                <a:sym typeface="Times New Roman"/>
              </a:rPr>
              <a:t>3</a:t>
            </a:r>
            <a:r>
              <a:rPr lang="en-US" sz="2400">
                <a:latin typeface="Times New Roman"/>
                <a:ea typeface="Times New Roman"/>
                <a:cs typeface="Times New Roman"/>
                <a:sym typeface="Times New Roman"/>
              </a:rPr>
              <a:t> →VRT có biến chứng</a:t>
            </a:r>
            <a:endParaRPr sz="2400">
              <a:latin typeface="Times New Roman"/>
              <a:ea typeface="Times New Roman"/>
              <a:cs typeface="Times New Roman"/>
              <a:sym typeface="Times New Roman"/>
            </a:endParaRPr>
          </a:p>
          <a:p>
            <a:pPr marL="0" lvl="0" indent="0" algn="l" rtl="0">
              <a:spcBef>
                <a:spcPts val="480"/>
              </a:spcBef>
              <a:spcAft>
                <a:spcPts val="0"/>
              </a:spcAft>
              <a:buSzPts val="2400"/>
              <a:buNone/>
            </a:pPr>
            <a:r>
              <a:rPr lang="en-US" sz="2400">
                <a:latin typeface="Times New Roman"/>
                <a:ea typeface="Times New Roman"/>
                <a:cs typeface="Times New Roman"/>
                <a:sym typeface="Times New Roman"/>
              </a:rPr>
              <a:t>		</a:t>
            </a:r>
            <a:r>
              <a:rPr lang="en-US" sz="2400" i="1">
                <a:solidFill>
                  <a:srgbClr val="FF0000"/>
                </a:solidFill>
                <a:latin typeface="Times New Roman"/>
                <a:ea typeface="Times New Roman"/>
                <a:cs typeface="Times New Roman"/>
                <a:sym typeface="Times New Roman"/>
              </a:rPr>
              <a:t>không có ngưỡng giá trị nào có ý nghĩa xác định hay loại trừ</a:t>
            </a:r>
            <a:r>
              <a:rPr lang="en-US" sz="2400">
                <a:solidFill>
                  <a:srgbClr val="FF0000"/>
                </a:solidFill>
                <a:latin typeface="Times New Roman"/>
                <a:ea typeface="Times New Roman"/>
                <a:cs typeface="Times New Roman"/>
                <a:sym typeface="Times New Roman"/>
              </a:rPr>
              <a:t> </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CRP : tăng sau 6-12g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khi triệu chứng &gt;24g, giá trị tiên đoán âm là 100% nếu CRP bình thường</a:t>
            </a:r>
            <a:endParaRPr sz="2400">
              <a:latin typeface="Times New Roman"/>
              <a:ea typeface="Times New Roman"/>
              <a:cs typeface="Times New Roman"/>
              <a:sym typeface="Times New Roman"/>
            </a:endParaRPr>
          </a:p>
          <a:p>
            <a:pPr marL="0" lvl="0" indent="0" algn="l" rtl="0">
              <a:spcBef>
                <a:spcPts val="480"/>
              </a:spcBef>
              <a:spcAft>
                <a:spcPts val="0"/>
              </a:spcAft>
              <a:buSzPts val="2400"/>
              <a:buNone/>
            </a:pPr>
            <a:endParaRPr sz="2400" i="1">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p:nvPr/>
        </p:nvSpPr>
        <p:spPr>
          <a:xfrm>
            <a:off x="480646" y="472674"/>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Số lượng bạch cầu thường tăng ở mức độ vừa phải, với tỉ lệ bạch cầu đa nhân trung tính chiếm đa số (thường &gt; 75% trong 78% các trường hợp). Số lượng bạch cầu tăng cao &gt; 18.000/mm3 gợi ý VRT có thể đã có biến chứng. Một nghiên cứu cho thấy tăng bạch cầu có độ nhạy 76%, độ đặc hiệu 52%, giá trị tiên đoán dương 42% và giá trị tiên đoán âm 82% trong chẩn đoán VRT. Nói chung, đếm số lượng bạch cầu là xét nghiệm rẻ tiền, nhanh chóng nhưng không đặc hiệu. Không có ngưỡng giá trị nào của công thức bạch cầu có ý nghĩa xác định hay loại trừ chắc chắn chẩn đoán VRT.</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b="1" i="1">
                <a:solidFill>
                  <a:srgbClr val="FF0000"/>
                </a:solidFill>
                <a:latin typeface="Calibri"/>
                <a:ea typeface="Calibri"/>
                <a:cs typeface="Calibri"/>
                <a:sym typeface="Calibri"/>
              </a:rPr>
              <a:t>C-reactive protein (CRP) </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VRT có triệu chứng kéo dài hơn 24 giờ ghi nhận giá trị tiên đoán âm tính là 100% nếu CRP bình thường.</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“CRP giúp để loại trừ. Trường hợp nào đau bụng cấp cũng cho nhập viện hết chỗ đâu chứa. Đau bụng cấp &gt;1 ngày, CRP bình thường =&gt; Loại trừ VRT”</a:t>
            </a:r>
            <a:endParaRPr sz="2000" i="1">
              <a:solidFill>
                <a:schemeClr val="dk1"/>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645130" y="412961"/>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SIÊU ÂM BỤNG</a:t>
            </a:r>
            <a:endParaRPr>
              <a:latin typeface="Arial"/>
              <a:ea typeface="Arial"/>
              <a:cs typeface="Arial"/>
              <a:sym typeface="Arial"/>
            </a:endParaRPr>
          </a:p>
        </p:txBody>
      </p:sp>
      <p:sp>
        <p:nvSpPr>
          <p:cNvPr id="278" name="Google Shape;278;p29"/>
          <p:cNvSpPr txBox="1">
            <a:spLocks noGrp="1"/>
          </p:cNvSpPr>
          <p:nvPr>
            <p:ph type="body" idx="1"/>
          </p:nvPr>
        </p:nvSpPr>
        <p:spPr>
          <a:xfrm>
            <a:off x="811530" y="1904328"/>
            <a:ext cx="9696505"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Rẻ tiền, sẵn có, không xâm hại→nên áp dụng rộng rãi</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Hình ảnh RT viêm :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đường kính RT &gt;6mm, đè không xẹp</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dạng ngón tay chỉ/hình bia</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có sỏi phân, dịch quanh ruột thừa</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Độ nhạy 83%, độ đặc hiệu 95%, LR+ 86%, LR- 94%</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Giúp phân biệt các nguyên nhân gây đau bụng khác, đặc biệt là phụ nữ trong độ tuổi sinh đẻ</a:t>
            </a:r>
            <a:endParaRPr sz="2400">
              <a:latin typeface="Times New Roman"/>
              <a:ea typeface="Times New Roman"/>
              <a:cs typeface="Times New Roman"/>
              <a:sym typeface="Times New Roman"/>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Nên ưu tiên sử dung ở trẻ em, phụ nữ mang thai </a:t>
            </a:r>
            <a:endParaRPr/>
          </a:p>
          <a:p>
            <a:pPr marL="342900" lvl="0" indent="-76200" algn="l" rtl="0">
              <a:spcBef>
                <a:spcPts val="480"/>
              </a:spcBef>
              <a:spcAft>
                <a:spcPts val="0"/>
              </a:spcAft>
              <a:buSzPts val="2400"/>
              <a:buNone/>
            </a:pP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832338" y="495944"/>
            <a:ext cx="95074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1" u="none" strike="noStrike" cap="none">
                <a:solidFill>
                  <a:srgbClr val="FF0000"/>
                </a:solidFill>
                <a:latin typeface="Calibri"/>
                <a:ea typeface="Calibri"/>
                <a:cs typeface="Calibri"/>
                <a:sym typeface="Calibri"/>
              </a:rPr>
              <a:t>Xin chào các bạn. Chủ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endParaRPr sz="2400" i="1">
              <a:solidFill>
                <a:srgbClr val="FF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p:nvPr/>
        </p:nvSpPr>
        <p:spPr>
          <a:xfrm>
            <a:off x="465656" y="217844"/>
            <a:ext cx="1010529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FF0000"/>
                </a:solidFill>
                <a:latin typeface="Calibri"/>
                <a:ea typeface="Calibri"/>
                <a:cs typeface="Calibri"/>
                <a:sym typeface="Calibri"/>
              </a:rPr>
              <a:t>Siêu âm bụng là phương pháp rẻ tiền, sẵn có ở mọi tuyến, không xâm hại mà lại có giá trị nên cần được áp dụng rộng rãi trong chẩn đoán ở bệnh nhân nghi ngờ VRT. Dấu hiệu VRT trên siêu âm có thể xem như một bằng chứng tương đối khách quan bổ sung thêm cho lâm sàng để quyết định các xử trí phù hợp cũng như thông tin cho người bệnh và thân nhân. Trên siêu âm bụng, hình ảnh ruột thừa viêm là một cấu trúc hình ống thành dày, đường kính ngoài &gt; 6mm, không xẹp khi ép đầu dò trên siêu âm, có dạng ngón tay (khi cắt dọc) hoặc hình bia (khi cắt ngang). Khi VRT vỡ, siêu âm có thể thấy tụ dịch thành ổ quanh manh tràng hay lan tỏa trong ổ bụng. Dấu hiệu khác có thể thấy là sỏi phân và không có hơi trong lòng ruột thừa. Nhiều nghiên cứu cho thấy độ nhạy của siêu âm là 83%, độ đặc hiệu 93%, giá trị tiên đoán dương 86%, giá trị tiên đoán âm 94% trong chẩn đoán VRT. Siêu âm còn thể giúp chẩn đoán phân biệt các nguyên nhân gây đau bụng khác, đặc biệt là ở phụ nữ trong độ tuổi sinh đẻ. Nhược điểm của siêu âm là phụ thuộc người đọc. Siêu âm bụng cũng gặp khó khăn ở những bệnh nhân béo phì, hay bệnh nhân đến trễ, bụng trướng hơi nhiều.  Đối với phụ nữ mang thai và trẻ nhỏ, siêu âm nên được ưu tiên sử dụng.</a:t>
            </a:r>
            <a:endParaRPr/>
          </a:p>
          <a:p>
            <a:pPr marL="0" marR="0" lvl="0" indent="0" algn="l" rtl="0">
              <a:spcBef>
                <a:spcPts val="0"/>
              </a:spcBef>
              <a:spcAft>
                <a:spcPts val="0"/>
              </a:spcAft>
              <a:buNone/>
            </a:pPr>
            <a:endParaRPr sz="18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“Ưu tiên siêu âm:</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Ở trẻ em, thành bụng rất mỏng, ruột thừa nó to tương đối so với bụng của nó, nên dễ phát hiện trên siêu âm.</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Ở nữ: để loại trừ bệnh lý khác, đặc biệt trong độ tuổi sinh sản</a:t>
            </a:r>
            <a:endParaRPr sz="1800" i="1">
              <a:solidFill>
                <a:schemeClr val="dk1"/>
              </a:solidFill>
              <a:latin typeface="Calibri"/>
              <a:ea typeface="Calibri"/>
              <a:cs typeface="Calibri"/>
              <a:sym typeface="Calibri"/>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Khi siêu âm, nhấn đầu dò xuống xem BN có đau (dấu hiệu McBurney trên siêu âm), biến chứng: Thành ruột dày lên, dịch tự do trong ổ bụng,…)</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Siêu âm không thấy, mà bệnh cảnh quá nghi ngờ, phải trả lời liền để xử lý liền =&gt; CT-Scan.”</a:t>
            </a:r>
            <a:endParaRPr sz="1800" i="1">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289" name="Google Shape;289;p31" descr="A picture containing photo, building, window, brick  Description automatically generated"/>
          <p:cNvPicPr preferRelativeResize="0">
            <a:picLocks noGrp="1"/>
          </p:cNvPicPr>
          <p:nvPr>
            <p:ph type="body" idx="1"/>
          </p:nvPr>
        </p:nvPicPr>
        <p:blipFill rotWithShape="1">
          <a:blip r:embed="rId3">
            <a:alphaModFix/>
          </a:blip>
          <a:srcRect/>
          <a:stretch/>
        </p:blipFill>
        <p:spPr>
          <a:xfrm>
            <a:off x="-500871" y="1134796"/>
            <a:ext cx="11832223" cy="4222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title"/>
          </p:nvPr>
        </p:nvSpPr>
        <p:spPr>
          <a:xfrm>
            <a:off x="279370" y="412961"/>
            <a:ext cx="10739150"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000"/>
              <a:buFont typeface="Arial"/>
              <a:buNone/>
            </a:pPr>
            <a:r>
              <a:rPr lang="en-US" sz="4000">
                <a:latin typeface="Arial"/>
                <a:ea typeface="Arial"/>
                <a:cs typeface="Arial"/>
                <a:sym typeface="Arial"/>
              </a:rPr>
              <a:t>CHỤP CẮT LỚP ĐIỆN TOÁN BỤNG CHẬU</a:t>
            </a:r>
            <a:endParaRPr sz="4000">
              <a:latin typeface="Arial"/>
              <a:ea typeface="Arial"/>
              <a:cs typeface="Arial"/>
              <a:sym typeface="Arial"/>
            </a:endParaRPr>
          </a:p>
        </p:txBody>
      </p:sp>
      <p:sp>
        <p:nvSpPr>
          <p:cNvPr id="296" name="Google Shape;296;p32"/>
          <p:cNvSpPr txBox="1">
            <a:spLocks noGrp="1"/>
          </p:cNvSpPr>
          <p:nvPr>
            <p:ph type="body" idx="1"/>
          </p:nvPr>
        </p:nvSpPr>
        <p:spPr>
          <a:xfrm>
            <a:off x="674370" y="1617786"/>
            <a:ext cx="10481310" cy="4630614"/>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Chính xác hơn siêu âm</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độ nhạy 99%, độ đặc hiệu 95%, LR+ 93%, LR- 99%</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dấu hiệu gợi ý: RT căng (&gt;6mm), thành dày (&gt;2mm), tăng đậm độ mỡ quanh RT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khi VRT vỡ : gián đoạn thành RT, tụ dịch, sỏi phân,…</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Rất có giá trị trong chẩn đoán các thể VRT không điển hình</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độ chính xác ≈ 100% ở người già</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giảm tỉ lệ mổ lầm (1,4-7% so với 7,5-20%)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giảm tỉ lệ mổ trễ (14% so với 22%)</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Tránh lạm dung (</a:t>
            </a:r>
            <a:r>
              <a:rPr lang="en-US" sz="2400">
                <a:solidFill>
                  <a:srgbClr val="FF0000"/>
                </a:solidFill>
                <a:latin typeface="Times New Roman"/>
                <a:ea typeface="Times New Roman"/>
                <a:cs typeface="Times New Roman"/>
                <a:sym typeface="Times New Roman"/>
              </a:rPr>
              <a:t>WSES 2020</a:t>
            </a:r>
            <a:r>
              <a:rPr lang="en-US" sz="2400">
                <a:latin typeface="Times New Roman"/>
                <a:ea typeface="Times New Roman"/>
                <a:cs typeface="Times New Roman"/>
                <a:sym typeface="Times New Roman"/>
              </a:rPr>
              <a:t>): khi LS &amp; siêu âm không giúp chẩn đoán được</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a:t>
            </a:r>
            <a:endParaRPr/>
          </a:p>
          <a:p>
            <a:pPr marL="0" lvl="0" indent="0" algn="r" rtl="0">
              <a:spcBef>
                <a:spcPts val="480"/>
              </a:spcBef>
              <a:spcAft>
                <a:spcPts val="0"/>
              </a:spcAft>
              <a:buSzPts val="2400"/>
              <a:buNone/>
            </a:pPr>
            <a:r>
              <a:rPr lang="en-US" sz="2400" i="1">
                <a:solidFill>
                  <a:srgbClr val="FF0000"/>
                </a:solidFill>
                <a:latin typeface="Times New Roman"/>
                <a:ea typeface="Times New Roman"/>
                <a:cs typeface="Times New Roman"/>
                <a:sym typeface="Times New Roman"/>
              </a:rPr>
              <a:t>World Society of Emergency Surgery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p:nvPr/>
        </p:nvSpPr>
        <p:spPr>
          <a:xfrm>
            <a:off x="465656" y="212077"/>
            <a:ext cx="10105292"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CT bụng có giá trị chẩn đoán các trường hợp nghi ngờ VRT mà siêu âm bụng không kết luận được hay cần phân biệt với các nguyên nhân khác của bụng cấp ngoại khoa. Trên CT, các dấu hiệu gợi ý viêm ruột thừa là: ruột thừa căng (đường kính &gt; 6mm), thành dày &gt; 2mm, tăng đậm độ của mỡ (do thâm nhiễm viêm) quanh ruột thừa. Khi VRT vỡ có thể thấy gián đoạn thành ruột thừa với dịch tụ thành ổ (áp xe) hay dịch tự do trong ổ bụng (viêm phúc mạc), có khi thấy cả sỏi phân rơi ra ngoài ruột thừa.</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CT có giá trị cao hơn siêu âm trong chẩn đoán VRT (độ nhạy 91-94%, độ đặc hiệu 94-95%, giá trị tiên đoán dương 93%, giá trị tiên đoán âm 99%). Một nghiên cứu trên 908 bệnh nhân đã cho thấy nhờ chụp CT mà tỉ lệ cắt ruột thừa sai đã giảm từ 20% xuống còn 7%, tỉ lệ VRT vỡ do chẩn đoán trễ đã giảm từ 22% xuống còn 14%. Do vậy mà thực tế, ở nhiều nơi, CT có xu hướng bị lạm dụng để chẩn đoán VRT cấp. Chẳng hạn ở Mỹ có đến 86-90% bệnh nhân VRT người lớn và 50% VRT ở trẻ em được chụp CT trước mổ, trong khi ở châu Âu thì tỉ lệ này chỉ là 12,9%. Nhược điểm của CT là nhiễm tia xạ nên phải cân nhắc và tránh sử dụng cho phụ nữ có thai và trẻ nhỏ. Ngoài ra, CT còn có chống chỉ định ở bệnh nhân suy thận, bệnh nhân có tiền sử dị ứng chất cản quang (nếu chụp có cản quang)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Hiện nay, Hội Phẫu thuật cấp cứu thế giới và châu Âu khuyên chỉ áp dụng chụp CT bụng khi cần thiết cho các trường hợp nghi VRT mà lâm sàng và siêu âm bụng không giúp chẩn đoán được, tránh lạm dụng, nhất là ở phụ nữ có thai và trẻ em. Khi cần sử dụng, một số tác giả khuyên chụp CT bụng với liều tia thấp (bằng ¼ liều chuẩn)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endParaRPr/>
          </a:p>
        </p:txBody>
      </p:sp>
      <p:pic>
        <p:nvPicPr>
          <p:cNvPr id="307" name="Google Shape;307;p34" descr="A picture containing food, flower  Description automatically generated"/>
          <p:cNvPicPr preferRelativeResize="0">
            <a:picLocks noGrp="1"/>
          </p:cNvPicPr>
          <p:nvPr>
            <p:ph type="body" idx="1"/>
          </p:nvPr>
        </p:nvPicPr>
        <p:blipFill rotWithShape="1">
          <a:blip r:embed="rId3">
            <a:alphaModFix/>
          </a:blip>
          <a:srcRect/>
          <a:stretch/>
        </p:blipFill>
        <p:spPr>
          <a:xfrm>
            <a:off x="1005839" y="140676"/>
            <a:ext cx="8607594" cy="66120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35"/>
          <p:cNvSpPr txBox="1">
            <a:spLocks noGrp="1"/>
          </p:cNvSpPr>
          <p:nvPr>
            <p:ph type="title"/>
          </p:nvPr>
        </p:nvSpPr>
        <p:spPr>
          <a:xfrm>
            <a:off x="0" y="-109288"/>
            <a:ext cx="9252154" cy="122398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CÁC BẢNG ĐIỂM CHẨN ĐOÁN</a:t>
            </a:r>
            <a:endParaRPr/>
          </a:p>
        </p:txBody>
      </p:sp>
      <p:sp>
        <p:nvSpPr>
          <p:cNvPr id="314" name="Google Shape;314;p35"/>
          <p:cNvSpPr txBox="1">
            <a:spLocks noGrp="1"/>
          </p:cNvSpPr>
          <p:nvPr>
            <p:ph type="body" idx="1"/>
          </p:nvPr>
        </p:nvSpPr>
        <p:spPr>
          <a:xfrm>
            <a:off x="8124092" y="961292"/>
            <a:ext cx="3430993" cy="5287107"/>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Char char="•"/>
            </a:pPr>
            <a:r>
              <a:rPr lang="en-US" sz="1800">
                <a:latin typeface="Arial"/>
                <a:ea typeface="Arial"/>
                <a:cs typeface="Arial"/>
                <a:sym typeface="Arial"/>
              </a:rPr>
              <a:t>Alvarado score (1986)</a:t>
            </a:r>
            <a:br>
              <a:rPr lang="en-US" sz="1800">
                <a:latin typeface="Arial"/>
                <a:ea typeface="Arial"/>
                <a:cs typeface="Arial"/>
                <a:sym typeface="Arial"/>
              </a:rPr>
            </a:br>
            <a:r>
              <a:rPr lang="en-US" sz="1800">
                <a:latin typeface="Arial"/>
                <a:ea typeface="Arial"/>
                <a:cs typeface="Arial"/>
                <a:sym typeface="Arial"/>
              </a:rPr>
              <a:t>	9-10 : nhiều khả năng</a:t>
            </a:r>
            <a:br>
              <a:rPr lang="en-US" sz="1800">
                <a:latin typeface="Arial"/>
                <a:ea typeface="Arial"/>
                <a:cs typeface="Arial"/>
                <a:sym typeface="Arial"/>
              </a:rPr>
            </a:br>
            <a:r>
              <a:rPr lang="en-US" sz="1800">
                <a:latin typeface="Arial"/>
                <a:ea typeface="Arial"/>
                <a:cs typeface="Arial"/>
                <a:sym typeface="Arial"/>
              </a:rPr>
              <a:t>	7-8 : có thể bị</a:t>
            </a:r>
            <a:br>
              <a:rPr lang="en-US" sz="1800">
                <a:latin typeface="Arial"/>
                <a:ea typeface="Arial"/>
                <a:cs typeface="Arial"/>
                <a:sym typeface="Arial"/>
              </a:rPr>
            </a:br>
            <a:r>
              <a:rPr lang="en-US" sz="1800">
                <a:latin typeface="Arial"/>
                <a:ea typeface="Arial"/>
                <a:cs typeface="Arial"/>
                <a:sym typeface="Arial"/>
              </a:rPr>
              <a:t>	5-6 : không chắc bị</a:t>
            </a:r>
            <a:br>
              <a:rPr lang="en-US" sz="1800">
                <a:latin typeface="Arial"/>
                <a:ea typeface="Arial"/>
                <a:cs typeface="Arial"/>
                <a:sym typeface="Arial"/>
              </a:rPr>
            </a:br>
            <a:r>
              <a:rPr lang="en-US" sz="1800">
                <a:latin typeface="Arial"/>
                <a:ea typeface="Arial"/>
                <a:cs typeface="Arial"/>
                <a:sym typeface="Arial"/>
              </a:rPr>
              <a:t>	&lt;5: dường như không phải</a:t>
            </a:r>
            <a:endParaRPr sz="1800">
              <a:latin typeface="Arial"/>
              <a:ea typeface="Arial"/>
              <a:cs typeface="Arial"/>
              <a:sym typeface="Arial"/>
            </a:endParaRPr>
          </a:p>
          <a:p>
            <a:pPr marL="342900" lvl="0" indent="-114300" algn="l" rtl="0">
              <a:spcBef>
                <a:spcPts val="360"/>
              </a:spcBef>
              <a:spcAft>
                <a:spcPts val="0"/>
              </a:spcAft>
              <a:buSzPts val="1800"/>
              <a:buNone/>
            </a:pPr>
            <a:endParaRPr sz="1800">
              <a:latin typeface="Arial"/>
              <a:ea typeface="Arial"/>
              <a:cs typeface="Arial"/>
              <a:sym typeface="Arial"/>
            </a:endParaRPr>
          </a:p>
          <a:p>
            <a:pPr marL="342900" lvl="0" indent="-228600" algn="l" rtl="0">
              <a:spcBef>
                <a:spcPts val="360"/>
              </a:spcBef>
              <a:spcAft>
                <a:spcPts val="0"/>
              </a:spcAft>
              <a:buSzPts val="1800"/>
              <a:buChar char="•"/>
            </a:pPr>
            <a:r>
              <a:rPr lang="en-US" sz="1800">
                <a:latin typeface="Arial"/>
                <a:ea typeface="Arial"/>
                <a:cs typeface="Arial"/>
                <a:sym typeface="Arial"/>
              </a:rPr>
              <a:t>Appendicitis Inflammatory Response</a:t>
            </a:r>
            <a:br>
              <a:rPr lang="en-US" sz="1800">
                <a:latin typeface="Arial"/>
                <a:ea typeface="Arial"/>
                <a:cs typeface="Arial"/>
                <a:sym typeface="Arial"/>
              </a:rPr>
            </a:br>
            <a:r>
              <a:rPr lang="en-US" sz="1800">
                <a:latin typeface="Arial"/>
                <a:ea typeface="Arial"/>
                <a:cs typeface="Arial"/>
                <a:sym typeface="Arial"/>
              </a:rPr>
              <a:t>	0-4 : nguy cơ thấp</a:t>
            </a:r>
            <a:br>
              <a:rPr lang="en-US" sz="1800">
                <a:latin typeface="Arial"/>
                <a:ea typeface="Arial"/>
                <a:cs typeface="Arial"/>
                <a:sym typeface="Arial"/>
              </a:rPr>
            </a:br>
            <a:r>
              <a:rPr lang="en-US" sz="1800">
                <a:latin typeface="Arial"/>
                <a:ea typeface="Arial"/>
                <a:cs typeface="Arial"/>
                <a:sym typeface="Arial"/>
              </a:rPr>
              <a:t>	5-8 : nguy cơ trung bình</a:t>
            </a:r>
            <a:br>
              <a:rPr lang="en-US" sz="1800">
                <a:latin typeface="Arial"/>
                <a:ea typeface="Arial"/>
                <a:cs typeface="Arial"/>
                <a:sym typeface="Arial"/>
              </a:rPr>
            </a:br>
            <a:r>
              <a:rPr lang="en-US" sz="1800">
                <a:latin typeface="Arial"/>
                <a:ea typeface="Arial"/>
                <a:cs typeface="Arial"/>
                <a:sym typeface="Arial"/>
              </a:rPr>
              <a:t>	9-12 : khản năng VRT rất cao</a:t>
            </a:r>
            <a:br>
              <a:rPr lang="en-US" sz="1800">
                <a:latin typeface="Arial"/>
                <a:ea typeface="Arial"/>
                <a:cs typeface="Arial"/>
                <a:sym typeface="Arial"/>
              </a:rPr>
            </a:br>
            <a:endParaRPr sz="1800">
              <a:latin typeface="Arial"/>
              <a:ea typeface="Arial"/>
              <a:cs typeface="Arial"/>
              <a:sym typeface="Arial"/>
            </a:endParaRPr>
          </a:p>
          <a:p>
            <a:pPr marL="342900" lvl="0" indent="-114300" algn="l" rtl="0">
              <a:spcBef>
                <a:spcPts val="360"/>
              </a:spcBef>
              <a:spcAft>
                <a:spcPts val="0"/>
              </a:spcAft>
              <a:buSzPts val="1800"/>
              <a:buNone/>
            </a:pPr>
            <a:endParaRPr sz="1800">
              <a:latin typeface="Arial"/>
              <a:ea typeface="Arial"/>
              <a:cs typeface="Arial"/>
              <a:sym typeface="Arial"/>
            </a:endParaRPr>
          </a:p>
        </p:txBody>
      </p:sp>
      <p:pic>
        <p:nvPicPr>
          <p:cNvPr id="315" name="Google Shape;315;p35" descr="A screenshot of a cell phone  Description automatically generated"/>
          <p:cNvPicPr preferRelativeResize="0"/>
          <p:nvPr/>
        </p:nvPicPr>
        <p:blipFill rotWithShape="1">
          <a:blip r:embed="rId4">
            <a:alphaModFix/>
          </a:blip>
          <a:srcRect/>
          <a:stretch/>
        </p:blipFill>
        <p:spPr>
          <a:xfrm>
            <a:off x="-117231" y="858129"/>
            <a:ext cx="8621746" cy="4839286"/>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257908" y="304800"/>
            <a:ext cx="106680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2"/>
                </a:solidFill>
                <a:latin typeface="Calibri"/>
                <a:ea typeface="Calibri"/>
                <a:cs typeface="Calibri"/>
                <a:sym typeface="Calibri"/>
              </a:rPr>
              <a:t>Những bảng điểm này, thầy nhấn mạnh mục tiêu không phải để chẩn đoán, mà để phân nhóm nguy cơ và xử trí.</a:t>
            </a:r>
            <a:endParaRPr/>
          </a:p>
          <a:p>
            <a:pPr marL="0" marR="0" lvl="0" indent="0" algn="l" rtl="0">
              <a:spcBef>
                <a:spcPts val="0"/>
              </a:spcBef>
              <a:spcAft>
                <a:spcPts val="0"/>
              </a:spcAft>
              <a:buNone/>
            </a:pPr>
            <a:endParaRPr sz="20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thấp: Theo dõi tại nhà,theo dõi ngoại trú.</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trung bình: </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Nhóm nguy cơ cao: </a:t>
            </a:r>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(33p30s ho hoài không nghe ☺))</a:t>
            </a:r>
            <a:endParaRPr sz="2000" i="1">
              <a:solidFill>
                <a:schemeClr val="dk2"/>
              </a:solidFill>
              <a:latin typeface="Calibri"/>
              <a:ea typeface="Calibri"/>
              <a:cs typeface="Calibri"/>
              <a:sym typeface="Calibri"/>
            </a:endParaRPr>
          </a:p>
          <a:p>
            <a:pPr marL="0" marR="0" lvl="0" indent="0" algn="l" rtl="0">
              <a:spcBef>
                <a:spcPts val="0"/>
              </a:spcBef>
              <a:spcAft>
                <a:spcPts val="0"/>
              </a:spcAft>
              <a:buNone/>
            </a:pPr>
            <a:endParaRPr sz="2000" i="1">
              <a:solidFill>
                <a:schemeClr val="dk2"/>
              </a:solidFill>
              <a:latin typeface="Calibri"/>
              <a:ea typeface="Calibri"/>
              <a:cs typeface="Calibri"/>
              <a:sym typeface="Calibri"/>
            </a:endParaRPr>
          </a:p>
          <a:p>
            <a:pPr marL="0" marR="0" lvl="0" indent="0" algn="l" rtl="0">
              <a:spcBef>
                <a:spcPts val="0"/>
              </a:spcBef>
              <a:spcAft>
                <a:spcPts val="0"/>
              </a:spcAft>
              <a:buNone/>
            </a:pPr>
            <a:r>
              <a:rPr lang="en-US" sz="2000" i="1">
                <a:solidFill>
                  <a:schemeClr val="dk2"/>
                </a:solidFill>
                <a:latin typeface="Calibri"/>
                <a:ea typeface="Calibri"/>
                <a:cs typeface="Calibri"/>
                <a:sym typeface="Calibri"/>
              </a:rPr>
              <a:t>Chẩn đoán Viêm ruột thừa là một chẩn đoán </a:t>
            </a:r>
            <a:r>
              <a:rPr lang="en-US" sz="2000" b="1" i="1">
                <a:solidFill>
                  <a:schemeClr val="dk2"/>
                </a:solidFill>
                <a:latin typeface="Calibri"/>
                <a:ea typeface="Calibri"/>
                <a:cs typeface="Calibri"/>
                <a:sym typeface="Calibri"/>
              </a:rPr>
              <a:t>lâm sàng.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p:nvPr/>
        </p:nvSpPr>
        <p:spPr>
          <a:xfrm>
            <a:off x="480646" y="261659"/>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Triệu chứng và dấu hiệu lâm sàng điển hình cho VRT chỉ có ở khoảng 60-70% trường hợp, do đó, chẩn đoán sai, chẩn đoán muộn là điều khó có thể tránh tuyệt đối. Với mong muốn hạn chế sai sót và đạt được hiệu quả chẩn đoán cao hơn, nhiều tác giả đã đưa ra những bảng hay hệ thống tính điểm để phân tầng bệnh nhân, từ đó có cách xử trí thích hợp. Sau đây là 2 bảng điểm được dùng nhiều nhất: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b="1" i="1">
                <a:solidFill>
                  <a:srgbClr val="FF0000"/>
                </a:solidFill>
                <a:latin typeface="Calibri"/>
                <a:ea typeface="Calibri"/>
                <a:cs typeface="Calibri"/>
                <a:sym typeface="Calibri"/>
              </a:rPr>
              <a:t>Bảng điểm Alvarado</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Do Alfredo Alvarado ở Florida (Mỹ) đề xuất năm 1986. Còn gọi là bảng điểm MANTRELS (theo chữ đầu tiếng Anh của 8 thành tố trong bảng: Migration of pain, Anorexia, Nausea/vomiting, Tenderness, Rebound pain, Elevation of temperature, Leukocytosis, Shift to the left). Tổng điểm tối đa là 10. Nếu bệnh nhân có tổng điểm là 9-10 thì rất nhiều khả năng bị VRT; điểm 7-8: có lẽ bị VRT; điểm 5-6: không chắc bị VRT; điểm &lt; 5 (0-4 điểm): dường như không phải VRT.</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p:nvPr/>
        </p:nvSpPr>
        <p:spPr>
          <a:xfrm>
            <a:off x="329783" y="434715"/>
            <a:ext cx="10568065"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FF0000"/>
                </a:solidFill>
                <a:latin typeface="Calibri"/>
                <a:ea typeface="Calibri"/>
                <a:cs typeface="Calibri"/>
                <a:sym typeface="Calibri"/>
              </a:rPr>
              <a:t>Bảng điểm AIR (Appendicitis Inflammatory Response score)</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Do Andersson đề xuất năm 2008. Bảng điểm này chi tiết hơn về mức độ đau, số lượng bạch cầu, và đưa thêm giá trị CRP vào. Tổng điểm tối đa là 12. Nếu tổng điểm là 0 – 4: khả năng bị VRT thấp, 5-8: khả năng bị VRT trung bình, 9-12: khả năng bị VRT rất cao.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Hướng dẫn năm 2016 của Hội Phẫu thuật cấp cứu thế giới về chẩn đoán và điều trị VRT cấp đã phân tầng bệnh nhân theo điểm Alvarado/AIR thành 3 nhóm nguy cơ: thấp (&lt; 5 điểm), trung bình (5-8 điểm) và cao (&gt; 8 điểm). Theo đó: nhóm nguy cơ thấp có thể cho theo dõi ngoại trú; nhóm nguy cơ trung bình cần được giữ lại, theo dõi, làm chẩn đoán; nhóm nguy cơ cao cần phải nhập viện ngay. Tuy vậy, các bảng điểm trong thực tế chỉ có tính tham khảo, không thể thay thế hoàn toàn việc khám đi khám lại kỹ lưỡng, theo dõi sát sao để chỉ định các phương pháp chẩn đoán hình ảnh hay biện pháp can thiệp phù hợp.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39"/>
          <p:cNvSpPr/>
          <p:nvPr/>
        </p:nvSpPr>
        <p:spPr>
          <a:xfrm>
            <a:off x="0" y="-1"/>
            <a:ext cx="12192000" cy="6858001"/>
          </a:xfrm>
          <a:prstGeom prst="rect">
            <a:avLst/>
          </a:prstGeom>
          <a:blipFill rotWithShape="1">
            <a:blip r:embed="rId3">
              <a:alphaModFix/>
            </a:blip>
            <a:tile tx="0" ty="0" sx="32000" sy="32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39"/>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2F2F2"/>
              </a:buClr>
              <a:buSzPts val="3200"/>
              <a:buFont typeface="Arial"/>
              <a:buNone/>
            </a:pPr>
            <a:r>
              <a:rPr lang="en-US" sz="3200">
                <a:solidFill>
                  <a:srgbClr val="F2F2F2"/>
                </a:solidFill>
                <a:latin typeface="Arial"/>
                <a:ea typeface="Arial"/>
                <a:cs typeface="Arial"/>
                <a:sym typeface="Arial"/>
              </a:rPr>
              <a:t>Các khuyến cáo</a:t>
            </a:r>
            <a:endParaRPr sz="3200">
              <a:solidFill>
                <a:srgbClr val="F2F2F2"/>
              </a:solidFill>
              <a:latin typeface="Arial"/>
              <a:ea typeface="Arial"/>
              <a:cs typeface="Arial"/>
              <a:sym typeface="Arial"/>
            </a:endParaRPr>
          </a:p>
        </p:txBody>
      </p:sp>
      <p:sp>
        <p:nvSpPr>
          <p:cNvPr id="338" name="Google Shape;338;p39"/>
          <p:cNvSpPr/>
          <p:nvPr/>
        </p:nvSpPr>
        <p:spPr>
          <a:xfrm>
            <a:off x="5048250" y="1447800"/>
            <a:ext cx="6496050" cy="779526"/>
          </a:xfrm>
          <a:prstGeom prst="roundRect">
            <a:avLst>
              <a:gd name="adj" fmla="val 16667"/>
            </a:avLst>
          </a:prstGeom>
          <a:solidFill>
            <a:schemeClr val="accent2"/>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Chẩn đoán VRT là chẩn đoán lâm sàng, cận lâm sàng có giá trị hỗ trợ trong các trường hợp khó hoặc khi cần chẩn đoán phân biệt</a:t>
            </a:r>
            <a:endParaRPr sz="1800">
              <a:solidFill>
                <a:schemeClr val="lt1"/>
              </a:solidFill>
              <a:latin typeface="Times New Roman"/>
              <a:ea typeface="Times New Roman"/>
              <a:cs typeface="Times New Roman"/>
              <a:sym typeface="Times New Roman"/>
            </a:endParaRPr>
          </a:p>
        </p:txBody>
      </p:sp>
      <p:sp>
        <p:nvSpPr>
          <p:cNvPr id="339" name="Google Shape;339;p39"/>
          <p:cNvSpPr/>
          <p:nvPr/>
        </p:nvSpPr>
        <p:spPr>
          <a:xfrm>
            <a:off x="5048250" y="2344254"/>
            <a:ext cx="6496050" cy="779526"/>
          </a:xfrm>
          <a:prstGeom prst="roundRect">
            <a:avLst>
              <a:gd name="adj" fmla="val 16667"/>
            </a:avLst>
          </a:prstGeom>
          <a:solidFill>
            <a:schemeClr val="accent3"/>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Nếu các triệu chứng không rõ ràng trong lần thăm khám đầu tiên, nên theo dõi trong nhiều giờ, thăm khám lại nhiều lần và kết hợp với các phương tiện cận lâm sàng cho đến khi xác định hoặc loại trừ được chẩn đoán.</a:t>
            </a:r>
            <a:endParaRPr/>
          </a:p>
        </p:txBody>
      </p:sp>
      <p:sp>
        <p:nvSpPr>
          <p:cNvPr id="340" name="Google Shape;340;p39"/>
          <p:cNvSpPr/>
          <p:nvPr/>
        </p:nvSpPr>
        <p:spPr>
          <a:xfrm>
            <a:off x="5048250" y="3240708"/>
            <a:ext cx="6496050" cy="779526"/>
          </a:xfrm>
          <a:prstGeom prst="roundRect">
            <a:avLst>
              <a:gd name="adj" fmla="val 16667"/>
            </a:avLst>
          </a:prstGeom>
          <a:solidFill>
            <a:schemeClr val="accent2"/>
          </a:solidFill>
          <a:ln>
            <a:noFill/>
          </a:ln>
          <a:effectLst>
            <a:outerShdw blurRad="50800" dist="25400" algn="bl" rotWithShape="0">
              <a:srgbClr val="000000">
                <a:alpha val="60000"/>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a:solidFill>
                  <a:schemeClr val="lt1"/>
                </a:solidFill>
                <a:latin typeface="Times New Roman"/>
                <a:ea typeface="Times New Roman"/>
                <a:cs typeface="Times New Roman"/>
                <a:sym typeface="Times New Roman"/>
              </a:rPr>
              <a:t>Khi chưa loại trừ được chẩn đoán VRT, tránh chỉ định các loại thuốc có thể làm mờ triệu chứng : Kháng sinh, hạ sốt</a:t>
            </a:r>
            <a:endParaRPr sz="1800">
              <a:solidFill>
                <a:schemeClr val="lt1"/>
              </a:solidFill>
              <a:latin typeface="Times New Roman"/>
              <a:ea typeface="Times New Roman"/>
              <a:cs typeface="Times New Roman"/>
              <a:sym typeface="Times New Roman"/>
            </a:endParaRPr>
          </a:p>
        </p:txBody>
      </p:sp>
      <p:sp>
        <p:nvSpPr>
          <p:cNvPr id="341" name="Google Shape;341;p39"/>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39"/>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39"/>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libri"/>
              <a:buNone/>
            </a:pPr>
            <a:r>
              <a:rPr lang="en-US">
                <a:latin typeface="Calibri"/>
                <a:ea typeface="Calibri"/>
                <a:cs typeface="Calibri"/>
                <a:sym typeface="Calibri"/>
              </a:rPr>
              <a:t>MỤC TIÊU</a:t>
            </a:r>
            <a:endParaRPr>
              <a:latin typeface="Calibri"/>
              <a:ea typeface="Calibri"/>
              <a:cs typeface="Calibri"/>
              <a:sym typeface="Calibri"/>
            </a:endParaRPr>
          </a:p>
        </p:txBody>
      </p:sp>
      <p:sp>
        <p:nvSpPr>
          <p:cNvPr id="120" name="Google Shape;120;p4"/>
          <p:cNvSpPr txBox="1">
            <a:spLocks noGrp="1"/>
          </p:cNvSpPr>
          <p:nvPr>
            <p:ph type="body" idx="1"/>
          </p:nvPr>
        </p:nvSpPr>
        <p:spPr>
          <a:xfrm>
            <a:off x="645130" y="2052918"/>
            <a:ext cx="10088519" cy="4195481"/>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2400"/>
              <a:buFont typeface="Cambria"/>
              <a:buAutoNum type="arabicPeriod"/>
            </a:pPr>
            <a:r>
              <a:rPr lang="en-US" sz="2400"/>
              <a:t>Giải thích được cơ chế bệnh sinh của VRT</a:t>
            </a:r>
            <a:endParaRPr/>
          </a:p>
          <a:p>
            <a:pPr marL="457200" lvl="0" indent="-457200" algn="l" rtl="0">
              <a:spcBef>
                <a:spcPts val="480"/>
              </a:spcBef>
              <a:spcAft>
                <a:spcPts val="0"/>
              </a:spcAft>
              <a:buSzPts val="2400"/>
              <a:buFont typeface="Cambria"/>
              <a:buAutoNum type="arabicPeriod"/>
            </a:pPr>
            <a:r>
              <a:rPr lang="en-US" sz="2400"/>
              <a:t>Chẩn đoán được VRT cấp, các biến thể VRT cấp và các biến chứng của bệnh</a:t>
            </a:r>
            <a:endParaRPr/>
          </a:p>
          <a:p>
            <a:pPr marL="457200" lvl="0" indent="-457200" algn="l" rtl="0">
              <a:spcBef>
                <a:spcPts val="480"/>
              </a:spcBef>
              <a:spcAft>
                <a:spcPts val="0"/>
              </a:spcAft>
              <a:buSzPts val="2400"/>
              <a:buFont typeface="Cambria"/>
              <a:buAutoNum type="arabicPeriod"/>
            </a:pPr>
            <a:r>
              <a:rPr lang="en-US" sz="2400"/>
              <a:t>Chẩn đoán phân biệt được VRT với các bệnh lý khác</a:t>
            </a:r>
            <a:endParaRPr/>
          </a:p>
          <a:p>
            <a:pPr marL="457200" lvl="0" indent="-457200" algn="l" rtl="0">
              <a:spcBef>
                <a:spcPts val="480"/>
              </a:spcBef>
              <a:spcAft>
                <a:spcPts val="0"/>
              </a:spcAft>
              <a:buSzPts val="2400"/>
              <a:buFont typeface="Cambria"/>
              <a:buAutoNum type="arabicPeriod"/>
            </a:pPr>
            <a:r>
              <a:rPr lang="en-US" sz="2400"/>
              <a:t>Đề xuất phương pháp điều trị VRT cấp và VRT có biến chứng</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p:nvPr/>
        </p:nvSpPr>
        <p:spPr>
          <a:xfrm>
            <a:off x="464219" y="472674"/>
            <a:ext cx="10105292" cy="31700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một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khỏe</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mạnh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kèm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sốt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bao </a:t>
            </a:r>
            <a:r>
              <a:rPr lang="en-US" sz="2000" i="1" dirty="0" err="1">
                <a:solidFill>
                  <a:srgbClr val="FF0000"/>
                </a:solidFill>
                <a:latin typeface="Calibri"/>
                <a:ea typeface="Calibri"/>
                <a:cs typeface="Calibri"/>
                <a:sym typeface="Calibri"/>
              </a:rPr>
              <a:t>giờ</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nhẹ</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nguy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cơ</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bị</a:t>
            </a:r>
            <a:r>
              <a:rPr lang="en-US" sz="2000" i="1" dirty="0">
                <a:solidFill>
                  <a:srgbClr val="FF0000"/>
                </a:solidFill>
                <a:latin typeface="Calibri"/>
                <a:ea typeface="Calibri"/>
                <a:cs typeface="Calibri"/>
                <a:sym typeface="Calibri"/>
              </a:rPr>
              <a:t> VRT</a:t>
            </a:r>
            <a:endParaRPr dirty="0"/>
          </a:p>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rõ</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ràng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đầu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dõi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nhiều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giờ</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nhiều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kết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phương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tiện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lâm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đến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hoặc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lâm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sàng</a:t>
            </a:r>
            <a:r>
              <a:rPr lang="en-US" sz="20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Khi </a:t>
            </a:r>
            <a:r>
              <a:rPr lang="en-US" sz="2000" i="1" dirty="0" err="1">
                <a:solidFill>
                  <a:srgbClr val="FF0000"/>
                </a:solidFill>
                <a:latin typeface="Calibri"/>
                <a:ea typeface="Calibri"/>
                <a:cs typeface="Calibri"/>
                <a:sym typeface="Calibri"/>
              </a:rPr>
              <a:t>chưa</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endParaRPr lang="en-US" sz="2000" i="1" dirty="0">
              <a:solidFill>
                <a:srgbClr val="FF0000"/>
              </a:solidFill>
              <a:latin typeface="Calibri"/>
              <a:ea typeface="Calibri"/>
              <a:cs typeface="Calibri"/>
              <a:sym typeface="Calibri"/>
            </a:endParaRPr>
          </a:p>
          <a:p>
            <a:pPr marL="0" marR="0" lvl="0" indent="0" algn="l" rtl="0">
              <a:spcBef>
                <a:spcPts val="0"/>
              </a:spcBef>
              <a:spcAft>
                <a:spcPts val="0"/>
              </a:spcAft>
              <a:buNone/>
            </a:pPr>
            <a:endParaRPr lang="en-US" sz="2000" i="1" dirty="0">
              <a:solidFill>
                <a:srgbClr val="FF0000"/>
              </a:solidFill>
              <a:latin typeface="Calibri"/>
              <a:cs typeface="Calibri"/>
              <a:sym typeface="Calibri"/>
            </a:endParaRPr>
          </a:p>
          <a:p>
            <a:pPr marL="0" marR="0" lvl="0" indent="0" algn="l" rtl="0">
              <a:spcBef>
                <a:spcPts val="0"/>
              </a:spcBef>
              <a:spcAft>
                <a:spcPts val="0"/>
              </a:spcAft>
              <a:buNone/>
            </a:pPr>
            <a:r>
              <a:rPr lang="en-US" sz="2000" i="1" dirty="0">
                <a:solidFill>
                  <a:srgbClr val="FF0000"/>
                </a:solidFill>
                <a:latin typeface="Calibri"/>
                <a:cs typeface="Calibri"/>
                <a:sym typeface="Calibri"/>
              </a:rPr>
              <a:t> </a:t>
            </a:r>
            <a:r>
              <a:rPr lang="en-US" sz="2000" i="1" dirty="0">
                <a:solidFill>
                  <a:schemeClr val="tx1"/>
                </a:solidFill>
                <a:latin typeface="Calibri"/>
                <a:cs typeface="Calibri"/>
                <a:sym typeface="Calibri"/>
              </a:rPr>
              <a:t>(</a:t>
            </a:r>
            <a:r>
              <a:rPr lang="en-US" sz="2000" i="1" dirty="0" err="1">
                <a:solidFill>
                  <a:schemeClr val="tx1"/>
                </a:solidFill>
                <a:latin typeface="Calibri"/>
                <a:cs typeface="Calibri"/>
                <a:sym typeface="Calibri"/>
              </a:rPr>
              <a:t>trong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trường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hợp</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lâm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sàng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chưa</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rõ</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chưa</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loại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trừ</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phải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theo</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dõi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sát</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chỉ</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định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lại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những</a:t>
            </a:r>
            <a:r>
              <a:rPr lang="en-US" sz="2000" i="1" dirty="0">
                <a:solidFill>
                  <a:schemeClr val="tx1"/>
                </a:solidFill>
                <a:latin typeface="Calibri"/>
                <a:cs typeface="Calibri"/>
                <a:sym typeface="Calibri"/>
              </a:rPr>
              <a:t> CLS. </a:t>
            </a:r>
            <a:r>
              <a:rPr lang="en-US" sz="2000" i="1" dirty="0" err="1">
                <a:solidFill>
                  <a:schemeClr val="tx1"/>
                </a:solidFill>
                <a:latin typeface="Calibri"/>
                <a:cs typeface="Calibri"/>
                <a:sym typeface="Calibri"/>
              </a:rPr>
              <a:t>Lưu</a:t>
            </a:r>
            <a:r>
              <a:rPr lang="en-US" sz="2000" i="1" dirty="0">
                <a:solidFill>
                  <a:schemeClr val="tx1"/>
                </a:solidFill>
                <a:latin typeface="Calibri"/>
                <a:cs typeface="Calibri"/>
                <a:sym typeface="Calibri"/>
              </a:rPr>
              <a:t> ý </a:t>
            </a:r>
            <a:r>
              <a:rPr lang="en-US" sz="2000" i="1" dirty="0" err="1">
                <a:solidFill>
                  <a:schemeClr val="tx1"/>
                </a:solidFill>
                <a:latin typeface="Calibri"/>
                <a:cs typeface="Calibri"/>
                <a:sym typeface="Calibri"/>
              </a:rPr>
              <a:t>tránh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kháng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sinh</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hạ</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sốt</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vì</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làm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mờ</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dấu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hiệu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lâm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sàng</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giảm</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đau</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xài</a:t>
            </a:r>
            <a:r>
              <a:rPr lang="en-US" sz="2000" i="1" dirty="0">
                <a:solidFill>
                  <a:schemeClr val="tx1"/>
                </a:solidFill>
                <a:latin typeface="Calibri"/>
                <a:cs typeface="Calibri"/>
                <a:sym typeface="Calibri"/>
              </a:rPr>
              <a:t> </a:t>
            </a:r>
            <a:r>
              <a:rPr lang="en-US" sz="2000" i="1" dirty="0" err="1">
                <a:solidFill>
                  <a:schemeClr val="tx1"/>
                </a:solidFill>
                <a:latin typeface="Calibri"/>
                <a:cs typeface="Calibri"/>
                <a:sym typeface="Calibri"/>
              </a:rPr>
              <a:t>được</a:t>
            </a:r>
            <a:r>
              <a:rPr lang="en-US" sz="2000" i="1" dirty="0">
                <a:solidFill>
                  <a:schemeClr val="tx1"/>
                </a:solidFill>
                <a:latin typeface="Calibri"/>
                <a:cs typeface="Calibri"/>
                <a:sym typeface="Calibri"/>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pic>
        <p:nvPicPr>
          <p:cNvPr id="354" name="Google Shape;354;p41"/>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55" name="Google Shape;355;p41"/>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56" name="Google Shape;356;p41"/>
          <p:cNvSpPr/>
          <p:nvPr/>
        </p:nvSpPr>
        <p:spPr>
          <a:xfrm>
            <a:off x="8609012" y="1676400"/>
            <a:ext cx="2819400" cy="2819400"/>
          </a:xfrm>
          <a:prstGeom prst="ellipse">
            <a:avLst/>
          </a:prstGeom>
          <a:gradFill>
            <a:gsLst>
              <a:gs pos="0">
                <a:srgbClr val="EBE9D2">
                  <a:alpha val="6666"/>
                </a:srgbClr>
              </a:gs>
              <a:gs pos="36000">
                <a:srgbClr val="EBE9D2">
                  <a:alpha val="5882"/>
                </a:srgbClr>
              </a:gs>
              <a:gs pos="69000">
                <a:srgbClr val="EBE9D2">
                  <a:alpha val="0"/>
                </a:srgbClr>
              </a:gs>
              <a:gs pos="100000">
                <a:srgbClr val="EBE9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1"/>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58" name="Google Shape;358;p41"/>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59" name="Google Shape;359;p41"/>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txBox="1">
            <a:spLocks noGrp="1"/>
          </p:cNvSpPr>
          <p:nvPr>
            <p:ph type="title"/>
          </p:nvPr>
        </p:nvSpPr>
        <p:spPr>
          <a:xfrm>
            <a:off x="648930" y="629266"/>
            <a:ext cx="9252154" cy="12239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4600"/>
              <a:buFont typeface="Arial"/>
              <a:buNone/>
            </a:pPr>
            <a:r>
              <a:rPr lang="en-US" b="0" i="0">
                <a:solidFill>
                  <a:schemeClr val="dk2"/>
                </a:solidFill>
                <a:latin typeface="Arial"/>
                <a:ea typeface="Arial"/>
                <a:cs typeface="Arial"/>
                <a:sym typeface="Arial"/>
              </a:rPr>
              <a:t>Nội soi ổ bụng chẩn đoán</a:t>
            </a:r>
            <a:endParaRPr/>
          </a:p>
        </p:txBody>
      </p:sp>
      <p:sp>
        <p:nvSpPr>
          <p:cNvPr id="361" name="Google Shape;361;p41"/>
          <p:cNvSpPr txBox="1">
            <a:spLocks noGrp="1"/>
          </p:cNvSpPr>
          <p:nvPr>
            <p:ph type="body" idx="1"/>
          </p:nvPr>
        </p:nvSpPr>
        <p:spPr>
          <a:xfrm>
            <a:off x="763589" y="2052214"/>
            <a:ext cx="4678132" cy="419618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000"/>
              <a:buChar char="•"/>
            </a:pPr>
            <a:r>
              <a:rPr lang="en-US" sz="2000" dirty="0" err="1">
                <a:latin typeface="Times New Roman"/>
                <a:ea typeface="Times New Roman"/>
                <a:cs typeface="Times New Roman"/>
                <a:sym typeface="Times New Roman"/>
              </a:rPr>
              <a:t>Chưa</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xác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định</a:t>
            </a:r>
            <a:r>
              <a:rPr lang="en-US" sz="2000" dirty="0">
                <a:latin typeface="Times New Roman"/>
                <a:ea typeface="Times New Roman"/>
                <a:cs typeface="Times New Roman"/>
                <a:sym typeface="Times New Roman"/>
              </a:rPr>
              <a:t> hay </a:t>
            </a:r>
            <a:r>
              <a:rPr lang="en-US" sz="2000" dirty="0" err="1">
                <a:latin typeface="Times New Roman"/>
                <a:ea typeface="Times New Roman"/>
                <a:cs typeface="Times New Roman"/>
                <a:sym typeface="Times New Roman"/>
              </a:rPr>
              <a:t>loại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trừ</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được</a:t>
            </a:r>
            <a:r>
              <a:rPr lang="en-US" sz="2000" dirty="0">
                <a:latin typeface="Times New Roman"/>
                <a:ea typeface="Times New Roman"/>
                <a:cs typeface="Times New Roman"/>
                <a:sym typeface="Times New Roman"/>
              </a:rPr>
              <a:t> VRT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nghi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ngờ</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bụng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ngoại</a:t>
            </a:r>
            <a:r>
              <a:rPr lang="en-US" sz="2000" dirty="0">
                <a:latin typeface="Times New Roman"/>
                <a:ea typeface="Times New Roman"/>
                <a:cs typeface="Times New Roman"/>
                <a:sym typeface="Times New Roman"/>
              </a:rPr>
              <a:t> khoa </a:t>
            </a:r>
            <a:r>
              <a:rPr lang="en-US" sz="2000" dirty="0" err="1">
                <a:latin typeface="Times New Roman"/>
                <a:ea typeface="Times New Roman"/>
                <a:cs typeface="Times New Roman"/>
                <a:sym typeface="Times New Roman"/>
              </a:rPr>
              <a:t>khác</a:t>
            </a:r>
            <a:endParaRPr dirty="0"/>
          </a:p>
          <a:p>
            <a:pPr marL="342900" lvl="0" indent="-101600" algn="l" rtl="0">
              <a:spcBef>
                <a:spcPts val="400"/>
              </a:spcBef>
              <a:spcAft>
                <a:spcPts val="0"/>
              </a:spcAft>
              <a:buSzPts val="2000"/>
              <a:buNone/>
            </a:pPr>
            <a:endParaRPr sz="2000" dirty="0">
              <a:latin typeface="Times New Roman"/>
              <a:ea typeface="Times New Roman"/>
              <a:cs typeface="Times New Roman"/>
              <a:sym typeface="Times New Roman"/>
            </a:endParaRPr>
          </a:p>
          <a:p>
            <a:pPr marL="342900" lvl="0" indent="-228600" algn="l" rtl="0">
              <a:spcBef>
                <a:spcPts val="400"/>
              </a:spcBef>
              <a:spcAft>
                <a:spcPts val="0"/>
              </a:spcAft>
              <a:buSzPts val="2000"/>
              <a:buChar char="•"/>
            </a:pPr>
            <a:r>
              <a:rPr lang="en-US" sz="2000" dirty="0" err="1">
                <a:latin typeface="Times New Roman"/>
                <a:ea typeface="Times New Roman"/>
                <a:cs typeface="Times New Roman"/>
                <a:sym typeface="Times New Roman"/>
              </a:rPr>
              <a:t>Chỉ</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được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là</a:t>
            </a:r>
            <a:r>
              <a:rPr lang="en-US" sz="2000"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giải</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pháp</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sau</a:t>
            </a: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cùng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giúp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khảo</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sát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trực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tiếp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RT→chẩn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đoán</a:t>
            </a:r>
            <a:r>
              <a:rPr lang="en-US" sz="2000" dirty="0">
                <a:latin typeface="Times New Roman"/>
                <a:ea typeface="Times New Roman"/>
                <a:cs typeface="Times New Roman"/>
                <a:sym typeface="Times New Roman"/>
              </a:rPr>
              <a:t> &amp; </a:t>
            </a:r>
            <a:r>
              <a:rPr lang="en-US" sz="2000" dirty="0" err="1">
                <a:latin typeface="Times New Roman"/>
                <a:ea typeface="Times New Roman"/>
                <a:cs typeface="Times New Roman"/>
                <a:sym typeface="Times New Roman"/>
              </a:rPr>
              <a:t>điều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trị</a:t>
            </a:r>
            <a:endParaRPr dirty="0"/>
          </a:p>
        </p:txBody>
      </p:sp>
      <p:pic>
        <p:nvPicPr>
          <p:cNvPr id="362" name="Google Shape;362;p41" descr="A screenshot of a cell phone  Description automatically generated"/>
          <p:cNvPicPr preferRelativeResize="0">
            <a:picLocks noGrp="1"/>
          </p:cNvPicPr>
          <p:nvPr>
            <p:ph type="body" idx="2"/>
          </p:nvPr>
        </p:nvPicPr>
        <p:blipFill rotWithShape="1">
          <a:blip r:embed="rId8">
            <a:alphaModFix/>
          </a:blip>
          <a:srcRect/>
          <a:stretch/>
        </p:blipFill>
        <p:spPr>
          <a:xfrm>
            <a:off x="6091916" y="2065058"/>
            <a:ext cx="5451627" cy="4170494"/>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p:nvPr/>
        </p:nvSpPr>
        <p:spPr>
          <a:xfrm>
            <a:off x="450666" y="319688"/>
            <a:ext cx="10105292"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Trong trường hợp đã theo dõi lâm sàng và sử dụng các phương tiện chẩn đoán hình ảnh (siêu âm, chụp CT,…) mà vẫn chưa xác định hay loại trừ được VRT, vẫn còn nghi ngờ tình trạng bụng ngoại khoa, thì nội soi ổ bụng là cách giúp khảo sát trực tiếp tình trạng ruột thừa và các cơ quan khác trong ổ bụng để chẩn đoán và có thể kết hợp điều trị. Nên nhớ, nội soi ổ bụng dù sao vẫn là một cuộc mổ có gây mê toàn thể nên chỉ được xem là giải pháp sau cùng, khi các tiếp cận chẩn đoán khác không có kết quả.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Năm 2015, dựa trên dấu hiệu ruột thừa và ổ bụng thấy được qua nội soi, kết hợp với dấu hiệu lâm sàng và hình ảnh, Gomes đã đưa ra bảng phân độ VRT cấp liên quan đến lựa chọn cách xử trí như sau: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Theo khuyến cáo 2015 của Hiệp hội nội soi và PTNS châu Âu: khi thám sát thấy RT bình thường, nên để nguyên không cát bỏ. Tuy nhiên khi áp dung nên tuỳ thuộc vào tình hình thực tế của địa phương như sự hiểu biết của BN, khả năng tiếp cận các dịch vụ y tế cũng như các hang ráo pháp lý khi hành nghề để tránh các rắc rối ngoài y khoa.</a:t>
            </a:r>
            <a:endParaRPr sz="2400" i="1">
              <a:solidFill>
                <a:srgbClr val="FF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E151-8B43-4B23-81A2-1056B02BAC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E0A877-393E-4DB7-8D23-F96D3FCB586E}"/>
              </a:ext>
            </a:extLst>
          </p:cNvPr>
          <p:cNvSpPr>
            <a:spLocks noGrp="1"/>
          </p:cNvSpPr>
          <p:nvPr>
            <p:ph type="body" idx="1"/>
          </p:nvPr>
        </p:nvSpPr>
        <p:spPr/>
        <p:txBody>
          <a:bodyPr/>
          <a:lstStyle/>
          <a:p>
            <a:r>
              <a:rPr lang="en-US" dirty="0"/>
              <a:t>Khi </a:t>
            </a:r>
            <a:r>
              <a:rPr lang="en-US" dirty="0" err="1"/>
              <a:t>nào</a:t>
            </a:r>
            <a:r>
              <a:rPr lang="en-US" dirty="0"/>
              <a:t> </a:t>
            </a:r>
            <a:r>
              <a:rPr lang="en-US" dirty="0" err="1"/>
              <a:t>nghĩ</a:t>
            </a:r>
            <a:r>
              <a:rPr lang="en-US" dirty="0"/>
              <a:t> </a:t>
            </a:r>
            <a:r>
              <a:rPr lang="en-US" dirty="0" err="1"/>
              <a:t>đau</a:t>
            </a:r>
            <a:r>
              <a:rPr lang="en-US" dirty="0"/>
              <a:t> </a:t>
            </a:r>
            <a:r>
              <a:rPr lang="en-US" dirty="0" err="1"/>
              <a:t>bụng</a:t>
            </a:r>
            <a:r>
              <a:rPr lang="en-US" dirty="0"/>
              <a:t> </a:t>
            </a:r>
            <a:r>
              <a:rPr lang="en-US" dirty="0" err="1"/>
              <a:t>ngoại</a:t>
            </a:r>
            <a:r>
              <a:rPr lang="en-US" dirty="0"/>
              <a:t> khoa: </a:t>
            </a:r>
            <a:r>
              <a:rPr lang="en-US" dirty="0" err="1"/>
              <a:t>mức</a:t>
            </a:r>
            <a:r>
              <a:rPr lang="en-US" dirty="0"/>
              <a:t> </a:t>
            </a:r>
            <a:r>
              <a:rPr lang="en-US" dirty="0" err="1"/>
              <a:t>độ</a:t>
            </a:r>
            <a:r>
              <a:rPr lang="en-US" dirty="0"/>
              <a:t> </a:t>
            </a:r>
            <a:r>
              <a:rPr lang="en-US" dirty="0" err="1"/>
              <a:t>đau</a:t>
            </a:r>
            <a:r>
              <a:rPr lang="en-US" dirty="0"/>
              <a:t> tang </a:t>
            </a:r>
            <a:r>
              <a:rPr lang="en-US" dirty="0" err="1"/>
              <a:t>nhiều</a:t>
            </a:r>
            <a:r>
              <a:rPr lang="en-US" dirty="0"/>
              <a:t> </a:t>
            </a:r>
            <a:r>
              <a:rPr lang="en-US" dirty="0" err="1"/>
              <a:t>hơn</a:t>
            </a:r>
            <a:r>
              <a:rPr lang="en-US" dirty="0"/>
              <a:t>, </a:t>
            </a:r>
            <a:r>
              <a:rPr lang="en-US" dirty="0" err="1"/>
              <a:t>vùng</a:t>
            </a:r>
            <a:r>
              <a:rPr lang="en-US" dirty="0"/>
              <a:t> </a:t>
            </a:r>
            <a:r>
              <a:rPr lang="en-US" dirty="0" err="1"/>
              <a:t>đau</a:t>
            </a:r>
            <a:r>
              <a:rPr lang="en-US" dirty="0"/>
              <a:t> </a:t>
            </a:r>
            <a:r>
              <a:rPr lang="en-US" dirty="0" err="1"/>
              <a:t>lan</a:t>
            </a:r>
            <a:r>
              <a:rPr lang="en-US" dirty="0"/>
              <a:t> </a:t>
            </a:r>
            <a:r>
              <a:rPr lang="en-US" dirty="0" err="1"/>
              <a:t>rộng</a:t>
            </a:r>
            <a:r>
              <a:rPr lang="en-US" dirty="0"/>
              <a:t>, </a:t>
            </a:r>
            <a:r>
              <a:rPr lang="en-US" dirty="0" err="1"/>
              <a:t>kèm</a:t>
            </a:r>
            <a:r>
              <a:rPr lang="en-US" dirty="0"/>
              <a:t> </a:t>
            </a:r>
            <a:r>
              <a:rPr lang="en-US" dirty="0" err="1"/>
              <a:t>theo</a:t>
            </a:r>
            <a:r>
              <a:rPr lang="en-US" dirty="0"/>
              <a:t> </a:t>
            </a:r>
            <a:r>
              <a:rPr lang="en-US" dirty="0" err="1"/>
              <a:t>các</a:t>
            </a:r>
            <a:r>
              <a:rPr lang="en-US" dirty="0"/>
              <a:t> </a:t>
            </a:r>
            <a:r>
              <a:rPr lang="en-US" dirty="0" err="1"/>
              <a:t>triệu</a:t>
            </a:r>
            <a:r>
              <a:rPr lang="en-US" dirty="0"/>
              <a:t> </a:t>
            </a:r>
            <a:r>
              <a:rPr lang="en-US" dirty="0" err="1"/>
              <a:t>chứng</a:t>
            </a:r>
            <a:r>
              <a:rPr lang="en-US" dirty="0"/>
              <a:t> </a:t>
            </a:r>
            <a:r>
              <a:rPr lang="en-US" dirty="0" err="1"/>
              <a:t>khác</a:t>
            </a:r>
            <a:endParaRPr lang="en-US" dirty="0"/>
          </a:p>
        </p:txBody>
      </p:sp>
    </p:spTree>
    <p:extLst>
      <p:ext uri="{BB962C8B-B14F-4D97-AF65-F5344CB8AC3E}">
        <p14:creationId xmlns:p14="http://schemas.microsoft.com/office/powerpoint/2010/main" val="2429971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646111" y="441610"/>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200"/>
              <a:buFont typeface="Arial"/>
              <a:buNone/>
            </a:pPr>
            <a:r>
              <a:rPr lang="en-US">
                <a:latin typeface="Arial"/>
                <a:ea typeface="Arial"/>
                <a:cs typeface="Arial"/>
                <a:sym typeface="Arial"/>
              </a:rPr>
              <a:t>CHẨN ĐOÁN PHÂN BIỆT</a:t>
            </a:r>
            <a:endParaRPr>
              <a:latin typeface="Arial"/>
              <a:ea typeface="Arial"/>
              <a:cs typeface="Arial"/>
              <a:sym typeface="Arial"/>
            </a:endParaRPr>
          </a:p>
        </p:txBody>
      </p:sp>
      <p:sp>
        <p:nvSpPr>
          <p:cNvPr id="373" name="Google Shape;373;p4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NỘI KHOA</a:t>
            </a:r>
            <a:endParaRPr>
              <a:solidFill>
                <a:srgbClr val="FF0000"/>
              </a:solidFill>
            </a:endParaRPr>
          </a:p>
        </p:txBody>
      </p:sp>
      <p:sp>
        <p:nvSpPr>
          <p:cNvPr id="374" name="Google Shape;374;p4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manh</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tràng</a:t>
            </a:r>
            <a:r>
              <a:rPr lang="en-US" sz="2000" dirty="0">
                <a:solidFill>
                  <a:srgbClr val="FF0000"/>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dirty="0" err="1">
                <a:solidFill>
                  <a:schemeClr val="tx1"/>
                </a:solidFill>
                <a:latin typeface="Times New Roman"/>
                <a:ea typeface="Times New Roman"/>
                <a:cs typeface="Times New Roman"/>
                <a:sym typeface="Times New Roman"/>
              </a:rPr>
              <a:t>tiền</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căn</a:t>
            </a:r>
            <a:r>
              <a:rPr lang="en-US" sz="2000" dirty="0">
                <a:solidFill>
                  <a:schemeClr val="tx1"/>
                </a:solidFill>
                <a:latin typeface="Times New Roman"/>
                <a:ea typeface="Times New Roman"/>
                <a:cs typeface="Times New Roman"/>
                <a:sym typeface="Times New Roman"/>
              </a:rPr>
              <a:t> ?? (</a:t>
            </a:r>
            <a:r>
              <a:rPr lang="en-US" sz="2000" dirty="0" err="1">
                <a:solidFill>
                  <a:schemeClr val="tx1"/>
                </a:solidFill>
                <a:latin typeface="Times New Roman"/>
                <a:ea typeface="Times New Roman"/>
                <a:cs typeface="Times New Roman"/>
                <a:sym typeface="Times New Roman"/>
              </a:rPr>
              <a:t>không</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nghe</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được</a:t>
            </a:r>
            <a:r>
              <a:rPr lang="en-US" sz="2000" dirty="0">
                <a:solidFill>
                  <a:schemeClr val="tx1"/>
                </a:solidFill>
                <a:latin typeface="Times New Roman"/>
                <a:ea typeface="Times New Roman"/>
                <a:cs typeface="Times New Roman"/>
                <a:sym typeface="Times New Roman"/>
              </a:rPr>
              <a:t>))</a:t>
            </a:r>
            <a:endParaRPr sz="2000" dirty="0">
              <a:solidFill>
                <a:srgbClr val="FF000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túi</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thừa</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đại</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tràng</a:t>
            </a:r>
            <a:r>
              <a:rPr lang="en-US" sz="2000" dirty="0">
                <a:solidFill>
                  <a:srgbClr val="FF0000"/>
                </a:solidFill>
                <a:latin typeface="Times New Roman"/>
                <a:ea typeface="Times New Roman"/>
                <a:cs typeface="Times New Roman"/>
                <a:sym typeface="Times New Roman"/>
              </a:rPr>
              <a:t> P</a:t>
            </a:r>
            <a:endParaRPr dirty="0"/>
          </a:p>
          <a:p>
            <a:pPr marL="0" lvl="0" indent="0" algn="l" rtl="0">
              <a:spcBef>
                <a:spcPts val="400"/>
              </a:spcBef>
              <a:spcAft>
                <a:spcPts val="0"/>
              </a:spcAft>
              <a:buSzPts val="2000"/>
              <a:buNone/>
            </a:pPr>
            <a:r>
              <a:rPr lang="en-US" sz="2000" dirty="0" err="1">
                <a:solidFill>
                  <a:srgbClr val="FF0000"/>
                </a:solidFill>
                <a:latin typeface="Times New Roman"/>
                <a:ea typeface="Times New Roman"/>
                <a:cs typeface="Times New Roman"/>
                <a:sym typeface="Times New Roman"/>
              </a:rPr>
              <a:t>Viêm</a:t>
            </a:r>
            <a:r>
              <a:rPr lang="en-US" sz="2000" dirty="0">
                <a:solidFill>
                  <a:srgbClr val="FF0000"/>
                </a:solidFill>
                <a:latin typeface="Times New Roman"/>
                <a:ea typeface="Times New Roman"/>
                <a:cs typeface="Times New Roman"/>
                <a:sym typeface="Times New Roman"/>
              </a:rPr>
              <a:t> </a:t>
            </a:r>
            <a:r>
              <a:rPr lang="en-US" sz="2000" dirty="0" err="1">
                <a:solidFill>
                  <a:srgbClr val="FF0000"/>
                </a:solidFill>
                <a:latin typeface="Times New Roman"/>
                <a:ea typeface="Times New Roman"/>
                <a:cs typeface="Times New Roman"/>
                <a:sym typeface="Times New Roman"/>
              </a:rPr>
              <a:t>ruột</a:t>
            </a:r>
            <a:endParaRPr sz="2000" dirty="0">
              <a:solidFill>
                <a:srgbClr val="FF000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00B050"/>
                </a:solidFill>
                <a:latin typeface="Times New Roman"/>
                <a:ea typeface="Times New Roman"/>
                <a:cs typeface="Times New Roman"/>
                <a:sym typeface="Times New Roman"/>
              </a:rPr>
              <a:t>Nhiễm</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trùng</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tiểu</a:t>
            </a:r>
            <a:endParaRPr sz="2000" dirty="0">
              <a:solidFill>
                <a:srgbClr val="00B05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00B050"/>
                </a:solidFill>
                <a:latin typeface="Times New Roman"/>
                <a:ea typeface="Times New Roman"/>
                <a:cs typeface="Times New Roman"/>
                <a:sym typeface="Times New Roman"/>
              </a:rPr>
              <a:t>Viêm</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bàng</a:t>
            </a:r>
            <a:r>
              <a:rPr lang="en-US" sz="2000" dirty="0">
                <a:solidFill>
                  <a:srgbClr val="00B050"/>
                </a:solidFill>
                <a:latin typeface="Times New Roman"/>
                <a:ea typeface="Times New Roman"/>
                <a:cs typeface="Times New Roman"/>
                <a:sym typeface="Times New Roman"/>
              </a:rPr>
              <a:t> </a:t>
            </a:r>
            <a:r>
              <a:rPr lang="en-US" sz="2000" dirty="0" err="1">
                <a:solidFill>
                  <a:srgbClr val="00B050"/>
                </a:solidFill>
                <a:latin typeface="Times New Roman"/>
                <a:ea typeface="Times New Roman"/>
                <a:cs typeface="Times New Roman"/>
                <a:sym typeface="Times New Roman"/>
              </a:rPr>
              <a:t>quang</a:t>
            </a:r>
            <a:r>
              <a:rPr lang="en-US" sz="2000" dirty="0">
                <a:solidFill>
                  <a:srgbClr val="00B050"/>
                </a:solidFill>
                <a:latin typeface="Times New Roman"/>
                <a:ea typeface="Times New Roman"/>
                <a:cs typeface="Times New Roman"/>
                <a:sym typeface="Times New Roman"/>
              </a:rPr>
              <a:t> </a:t>
            </a:r>
            <a:r>
              <a:rPr lang="en-US" sz="2000" i="1" dirty="0">
                <a:solidFill>
                  <a:schemeClr val="tx1"/>
                </a:solidFill>
                <a:latin typeface="Times New Roman"/>
                <a:ea typeface="Times New Roman"/>
                <a:cs typeface="Times New Roman"/>
                <a:sym typeface="Times New Roman"/>
              </a:rPr>
              <a:t>(# VRT ở </a:t>
            </a:r>
            <a:r>
              <a:rPr lang="en-US" sz="2000" i="1" dirty="0" err="1">
                <a:solidFill>
                  <a:schemeClr val="tx1"/>
                </a:solidFill>
                <a:latin typeface="Times New Roman"/>
                <a:ea typeface="Times New Roman"/>
                <a:cs typeface="Times New Roman"/>
                <a:sym typeface="Times New Roman"/>
              </a:rPr>
              <a:t>tiểu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khung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ít</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gặp</a:t>
            </a:r>
            <a:r>
              <a:rPr lang="en-US" sz="2000" dirty="0">
                <a:solidFill>
                  <a:schemeClr val="tx1"/>
                </a:solidFill>
                <a:latin typeface="Times New Roman"/>
                <a:ea typeface="Times New Roman"/>
                <a:cs typeface="Times New Roman"/>
                <a:sym typeface="Times New Roman"/>
              </a:rPr>
              <a:t>)</a:t>
            </a:r>
            <a:endParaRPr sz="2000" dirty="0">
              <a:solidFill>
                <a:srgbClr val="00B050"/>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B6AD37"/>
                </a:solidFill>
                <a:latin typeface="Times New Roman"/>
                <a:ea typeface="Times New Roman"/>
                <a:cs typeface="Times New Roman"/>
                <a:sym typeface="Times New Roman"/>
              </a:rPr>
              <a:t>Sốt</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xuất</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huyết</a:t>
            </a:r>
            <a:r>
              <a:rPr lang="en-US" sz="2000" dirty="0">
                <a:solidFill>
                  <a:srgbClr val="B6AD37"/>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i="1" dirty="0">
                <a:solidFill>
                  <a:schemeClr val="tx1"/>
                </a:solidFill>
                <a:latin typeface="Times New Roman"/>
                <a:ea typeface="Times New Roman"/>
                <a:cs typeface="Times New Roman"/>
                <a:sym typeface="Times New Roman"/>
              </a:rPr>
              <a:t>TC </a:t>
            </a:r>
            <a:r>
              <a:rPr lang="en-US" sz="2000" i="1" dirty="0" err="1">
                <a:solidFill>
                  <a:schemeClr val="tx1"/>
                </a:solidFill>
                <a:latin typeface="Times New Roman"/>
                <a:ea typeface="Times New Roman"/>
                <a:cs typeface="Times New Roman"/>
                <a:sym typeface="Times New Roman"/>
              </a:rPr>
              <a:t>nhiễm</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siêu</a:t>
            </a:r>
            <a:r>
              <a:rPr lang="en-US" sz="2000" i="1" dirty="0">
                <a:solidFill>
                  <a:schemeClr val="tx1"/>
                </a:solidFill>
                <a:latin typeface="Times New Roman"/>
                <a:ea typeface="Times New Roman"/>
                <a:cs typeface="Times New Roman"/>
                <a:sym typeface="Times New Roman"/>
              </a:rPr>
              <a:t> vi -&gt; </a:t>
            </a:r>
            <a:r>
              <a:rPr lang="en-US" sz="2000" i="1" dirty="0" err="1">
                <a:solidFill>
                  <a:schemeClr val="tx1"/>
                </a:solidFill>
                <a:latin typeface="Times New Roman"/>
                <a:ea typeface="Times New Roman"/>
                <a:cs typeface="Times New Roman"/>
                <a:sym typeface="Times New Roman"/>
              </a:rPr>
              <a:t>triệu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chứng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tiêu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hóa</a:t>
            </a:r>
            <a:r>
              <a:rPr lang="en-US" sz="2000" dirty="0">
                <a:solidFill>
                  <a:schemeClr val="tx1"/>
                </a:solidFill>
                <a:latin typeface="Times New Roman"/>
                <a:ea typeface="Times New Roman"/>
                <a:cs typeface="Times New Roman"/>
                <a:sym typeface="Times New Roman"/>
              </a:rPr>
              <a:t>)</a:t>
            </a:r>
            <a:endParaRPr sz="2000" dirty="0">
              <a:solidFill>
                <a:srgbClr val="B6AD37"/>
              </a:solidFill>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solidFill>
                  <a:srgbClr val="B6AD37"/>
                </a:solidFill>
                <a:latin typeface="Times New Roman"/>
                <a:ea typeface="Times New Roman"/>
                <a:cs typeface="Times New Roman"/>
                <a:sym typeface="Times New Roman"/>
              </a:rPr>
              <a:t>Viêm</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đáy</a:t>
            </a:r>
            <a:r>
              <a:rPr lang="en-US" sz="2000" dirty="0">
                <a:solidFill>
                  <a:srgbClr val="B6AD37"/>
                </a:solidFill>
                <a:latin typeface="Times New Roman"/>
                <a:ea typeface="Times New Roman"/>
                <a:cs typeface="Times New Roman"/>
                <a:sym typeface="Times New Roman"/>
              </a:rPr>
              <a:t> </a:t>
            </a:r>
            <a:r>
              <a:rPr lang="en-US" sz="2000" dirty="0" err="1">
                <a:solidFill>
                  <a:srgbClr val="B6AD37"/>
                </a:solidFill>
                <a:latin typeface="Times New Roman"/>
                <a:ea typeface="Times New Roman"/>
                <a:cs typeface="Times New Roman"/>
                <a:sym typeface="Times New Roman"/>
              </a:rPr>
              <a:t>phổi</a:t>
            </a:r>
            <a:r>
              <a:rPr lang="en-US" sz="2000" dirty="0">
                <a:solidFill>
                  <a:srgbClr val="B6AD37"/>
                </a:solidFill>
                <a:latin typeface="Times New Roman"/>
                <a:ea typeface="Times New Roman"/>
                <a:cs typeface="Times New Roman"/>
                <a:sym typeface="Times New Roman"/>
              </a:rPr>
              <a:t> P</a:t>
            </a:r>
            <a:endParaRPr dirty="0"/>
          </a:p>
          <a:p>
            <a:pPr marL="0" lvl="0" indent="0" algn="l" rtl="0">
              <a:spcBef>
                <a:spcPts val="400"/>
              </a:spcBef>
              <a:spcAft>
                <a:spcPts val="0"/>
              </a:spcAft>
              <a:buSzPts val="2000"/>
              <a:buNone/>
            </a:pPr>
            <a:r>
              <a:rPr lang="en-US" sz="2000" dirty="0" err="1">
                <a:solidFill>
                  <a:srgbClr val="A47A37"/>
                </a:solidFill>
                <a:latin typeface="Times New Roman"/>
                <a:ea typeface="Times New Roman"/>
                <a:cs typeface="Times New Roman"/>
                <a:sym typeface="Times New Roman"/>
              </a:rPr>
              <a:t>Zonna</a:t>
            </a:r>
            <a:r>
              <a:rPr lang="en-US" sz="2000" dirty="0">
                <a:solidFill>
                  <a:srgbClr val="A47A37"/>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i="1" dirty="0" err="1">
                <a:solidFill>
                  <a:schemeClr val="tx1"/>
                </a:solidFill>
                <a:latin typeface="Times New Roman"/>
                <a:ea typeface="Times New Roman"/>
                <a:cs typeface="Times New Roman"/>
                <a:sym typeface="Times New Roman"/>
              </a:rPr>
              <a:t>tiền</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căn</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có</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dấu</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hiệu</a:t>
            </a:r>
            <a:r>
              <a:rPr lang="en-US" sz="2000" i="1" dirty="0">
                <a:solidFill>
                  <a:schemeClr val="tx1"/>
                </a:solidFill>
                <a:latin typeface="Times New Roman"/>
                <a:ea typeface="Times New Roman"/>
                <a:cs typeface="Times New Roman"/>
                <a:sym typeface="Times New Roman"/>
              </a:rPr>
              <a:t> zona ở </a:t>
            </a:r>
            <a:r>
              <a:rPr lang="en-US" sz="2000" i="1" dirty="0" err="1">
                <a:solidFill>
                  <a:schemeClr val="tx1"/>
                </a:solidFill>
                <a:latin typeface="Times New Roman"/>
                <a:ea typeface="Times New Roman"/>
                <a:cs typeface="Times New Roman"/>
                <a:sym typeface="Times New Roman"/>
              </a:rPr>
              <a:t>bụng</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gì</a:t>
            </a:r>
            <a:r>
              <a:rPr lang="en-US" sz="2000" i="1" dirty="0">
                <a:solidFill>
                  <a:schemeClr val="tx1"/>
                </a:solidFill>
                <a:latin typeface="Times New Roman"/>
                <a:ea typeface="Times New Roman"/>
                <a:cs typeface="Times New Roman"/>
                <a:sym typeface="Times New Roman"/>
              </a:rPr>
              <a:t> </a:t>
            </a:r>
            <a:r>
              <a:rPr lang="en-US" sz="2000" i="1" dirty="0" err="1">
                <a:solidFill>
                  <a:schemeClr val="tx1"/>
                </a:solidFill>
                <a:latin typeface="Times New Roman"/>
                <a:ea typeface="Times New Roman"/>
                <a:cs typeface="Times New Roman"/>
                <a:sym typeface="Times New Roman"/>
              </a:rPr>
              <a:t>đó</a:t>
            </a:r>
            <a:r>
              <a:rPr lang="en-US" sz="2000" i="1" dirty="0">
                <a:solidFill>
                  <a:schemeClr val="tx1"/>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endParaRPr sz="2000" dirty="0">
              <a:solidFill>
                <a:srgbClr val="A47A37"/>
              </a:solidFill>
              <a:latin typeface="Times New Roman"/>
              <a:ea typeface="Times New Roman"/>
              <a:cs typeface="Times New Roman"/>
              <a:sym typeface="Times New Roman"/>
            </a:endParaRPr>
          </a:p>
        </p:txBody>
      </p:sp>
      <p:sp>
        <p:nvSpPr>
          <p:cNvPr id="375" name="Google Shape;375;p4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NGOẠI KHOA</a:t>
            </a:r>
            <a:endParaRPr>
              <a:solidFill>
                <a:srgbClr val="FF0000"/>
              </a:solidFill>
            </a:endParaRPr>
          </a:p>
        </p:txBody>
      </p:sp>
      <p:sp>
        <p:nvSpPr>
          <p:cNvPr id="376" name="Google Shape;376;p4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00"/>
              <a:buNone/>
            </a:pPr>
            <a:r>
              <a:rPr lang="en-US" sz="2000">
                <a:latin typeface="Times New Roman"/>
                <a:ea typeface="Times New Roman"/>
                <a:cs typeface="Times New Roman"/>
                <a:sym typeface="Times New Roman"/>
              </a:rPr>
              <a:t>Loét DD-TT thủng</a:t>
            </a:r>
            <a:endParaRPr sz="200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Viêm túi thừa Meckel</a:t>
            </a:r>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U manh tràng</a:t>
            </a:r>
            <a:endParaRPr sz="200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a:latin typeface="Times New Roman"/>
                <a:ea typeface="Times New Roman"/>
                <a:cs typeface="Times New Roman"/>
                <a:sym typeface="Times New Roman"/>
              </a:rPr>
              <a:t>Viêm túi mật</a:t>
            </a:r>
            <a:endParaRPr sz="2000">
              <a:latin typeface="Times New Roman"/>
              <a:ea typeface="Times New Roman"/>
              <a:cs typeface="Times New Roman"/>
              <a:sym typeface="Times New Roman"/>
            </a:endParaRPr>
          </a:p>
        </p:txBody>
      </p:sp>
      <p:sp>
        <p:nvSpPr>
          <p:cNvPr id="377" name="Google Shape;377;p4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400"/>
              <a:buNone/>
            </a:pPr>
            <a:r>
              <a:rPr lang="en-US">
                <a:solidFill>
                  <a:srgbClr val="FF0000"/>
                </a:solidFill>
              </a:rPr>
              <a:t>SẢN – PHỤ KHOA</a:t>
            </a:r>
            <a:endParaRPr>
              <a:solidFill>
                <a:srgbClr val="FF0000"/>
              </a:solidFill>
            </a:endParaRPr>
          </a:p>
        </p:txBody>
      </p:sp>
      <p:sp>
        <p:nvSpPr>
          <p:cNvPr id="378" name="Google Shape;378;p4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00"/>
              <a:buNone/>
            </a:pPr>
            <a:r>
              <a:rPr lang="en-US" sz="2000" dirty="0">
                <a:latin typeface="Times New Roman"/>
                <a:ea typeface="Times New Roman"/>
                <a:cs typeface="Times New Roman"/>
                <a:sym typeface="Times New Roman"/>
              </a:rPr>
              <a:t>U </a:t>
            </a:r>
            <a:r>
              <a:rPr lang="en-US" sz="2000" dirty="0" err="1">
                <a:latin typeface="Times New Roman"/>
                <a:ea typeface="Times New Roman"/>
                <a:cs typeface="Times New Roman"/>
                <a:sym typeface="Times New Roman"/>
              </a:rPr>
              <a:t>buồng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trứng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xoắn</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Nang </a:t>
            </a:r>
            <a:r>
              <a:rPr lang="en-US" sz="2000" dirty="0" err="1">
                <a:latin typeface="Times New Roman"/>
                <a:ea typeface="Times New Roman"/>
                <a:cs typeface="Times New Roman"/>
                <a:sym typeface="Times New Roman"/>
              </a:rPr>
              <a:t>b.trứng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xuất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huyết</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latin typeface="Times New Roman"/>
                <a:ea typeface="Times New Roman"/>
                <a:cs typeface="Times New Roman"/>
                <a:sym typeface="Times New Roman"/>
              </a:rPr>
              <a:t>Viêm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phụ</a:t>
            </a:r>
            <a:r>
              <a:rPr lang="en-US" sz="2000" dirty="0">
                <a:latin typeface="Times New Roman"/>
                <a:ea typeface="Times New Roman"/>
                <a:cs typeface="Times New Roman"/>
                <a:sym typeface="Times New Roman"/>
              </a:rPr>
              <a:t>/VPM </a:t>
            </a:r>
            <a:r>
              <a:rPr lang="en-US" sz="2000" dirty="0" err="1">
                <a:latin typeface="Times New Roman"/>
                <a:ea typeface="Times New Roman"/>
                <a:cs typeface="Times New Roman"/>
                <a:sym typeface="Times New Roman"/>
              </a:rPr>
              <a:t>chậu</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Thai </a:t>
            </a:r>
            <a:r>
              <a:rPr lang="en-US" sz="2000" dirty="0" err="1">
                <a:latin typeface="Times New Roman"/>
                <a:ea typeface="Times New Roman"/>
                <a:cs typeface="Times New Roman"/>
                <a:sym typeface="Times New Roman"/>
              </a:rPr>
              <a:t>ngoài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tử</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cung</a:t>
            </a:r>
            <a:endParaRPr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err="1">
                <a:latin typeface="Times New Roman"/>
                <a:ea typeface="Times New Roman"/>
                <a:cs typeface="Times New Roman"/>
                <a:sym typeface="Times New Roman"/>
              </a:rPr>
              <a:t>Hc</a:t>
            </a:r>
            <a:r>
              <a:rPr lang="en-US" sz="2000" dirty="0">
                <a:latin typeface="Times New Roman"/>
                <a:ea typeface="Times New Roman"/>
                <a:cs typeface="Times New Roman"/>
                <a:sym typeface="Times New Roman"/>
              </a:rPr>
              <a:t> Mittelschmerz</a:t>
            </a:r>
          </a:p>
          <a:p>
            <a:pPr marL="0" lvl="0" indent="0" algn="l" rtl="0">
              <a:spcBef>
                <a:spcPts val="400"/>
              </a:spcBef>
              <a:spcAft>
                <a:spcPts val="0"/>
              </a:spcAft>
              <a:buSzPts val="2000"/>
              <a:buNone/>
            </a:pPr>
            <a:endParaRPr lang="en-US" sz="2000" dirty="0">
              <a:latin typeface="Times New Roman"/>
              <a:ea typeface="Times New Roman"/>
              <a:cs typeface="Times New Roman"/>
              <a:sym typeface="Times New Roman"/>
            </a:endParaRPr>
          </a:p>
          <a:p>
            <a:pPr marL="0" lvl="0" indent="0" algn="l" rtl="0">
              <a:spcBef>
                <a:spcPts val="400"/>
              </a:spcBef>
              <a:spcAft>
                <a:spcPts val="0"/>
              </a:spcAft>
              <a:buSzPts val="2000"/>
              <a:buNone/>
            </a:pPr>
            <a:r>
              <a:rPr lang="en-US" sz="2000" dirty="0">
                <a:latin typeface="Times New Roman"/>
                <a:ea typeface="Times New Roman"/>
                <a:cs typeface="Times New Roman"/>
                <a:sym typeface="Times New Roman"/>
              </a:rPr>
              <a:t>(</a:t>
            </a:r>
            <a:r>
              <a:rPr lang="en-US" sz="2000" i="1" dirty="0">
                <a:latin typeface="Times New Roman"/>
                <a:ea typeface="Times New Roman"/>
                <a:cs typeface="Times New Roman"/>
                <a:sym typeface="Times New Roman"/>
              </a:rPr>
              <a:t>bao </a:t>
            </a:r>
            <a:r>
              <a:rPr lang="en-US" sz="2000" i="1" dirty="0" err="1">
                <a:latin typeface="Times New Roman"/>
                <a:ea typeface="Times New Roman"/>
                <a:cs typeface="Times New Roman"/>
                <a:sym typeface="Times New Roman"/>
              </a:rPr>
              <a:t>giờ</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cũng</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phải</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hỏi</a:t>
            </a:r>
            <a:r>
              <a:rPr lang="en-US" sz="2000" i="1" dirty="0">
                <a:latin typeface="Times New Roman"/>
                <a:ea typeface="Times New Roman"/>
                <a:cs typeface="Times New Roman"/>
                <a:sym typeface="Times New Roman"/>
              </a:rPr>
              <a:t> chu </a:t>
            </a:r>
            <a:r>
              <a:rPr lang="en-US" sz="2000" i="1" dirty="0" err="1">
                <a:latin typeface="Times New Roman"/>
                <a:ea typeface="Times New Roman"/>
                <a:cs typeface="Times New Roman"/>
                <a:sym typeface="Times New Roman"/>
              </a:rPr>
              <a:t>kì</a:t>
            </a:r>
            <a:r>
              <a:rPr lang="en-US" sz="2000" i="1" dirty="0">
                <a:latin typeface="Times New Roman"/>
                <a:ea typeface="Times New Roman"/>
                <a:cs typeface="Times New Roman"/>
                <a:sym typeface="Times New Roman"/>
              </a:rPr>
              <a:t> </a:t>
            </a:r>
            <a:r>
              <a:rPr lang="en-US" sz="2000" i="1" dirty="0" err="1">
                <a:latin typeface="Times New Roman"/>
                <a:ea typeface="Times New Roman"/>
                <a:cs typeface="Times New Roman"/>
                <a:sym typeface="Times New Roman"/>
              </a:rPr>
              <a:t>kinh</a:t>
            </a: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p:txBody>
      </p:sp>
      <p:sp>
        <p:nvSpPr>
          <p:cNvPr id="379" name="Google Shape;379;p43"/>
          <p:cNvSpPr/>
          <p:nvPr/>
        </p:nvSpPr>
        <p:spPr>
          <a:xfrm>
            <a:off x="1191676" y="1426120"/>
            <a:ext cx="8765373" cy="596348"/>
          </a:xfrm>
          <a:prstGeom prst="rect">
            <a:avLst/>
          </a:prstGeom>
          <a:solidFill>
            <a:schemeClr val="accent1"/>
          </a:solidFill>
          <a:ln w="25400" cap="flat" cmpd="sng">
            <a:solidFill>
              <a:srgbClr val="7B78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Đối với một trường hợp đau bụng cấp ở người khỏe mạnh trước đó, không bao giờ đặt nguy cơ </a:t>
            </a:r>
            <a:r>
              <a:rPr lang="en-US" sz="1800">
                <a:solidFill>
                  <a:schemeClr val="lt1"/>
                </a:solidFill>
                <a:latin typeface="Times New Roman"/>
                <a:ea typeface="Times New Roman"/>
                <a:cs typeface="Times New Roman"/>
                <a:sym typeface="Times New Roman"/>
              </a:rPr>
              <a:t>VRT</a:t>
            </a:r>
            <a:r>
              <a:rPr lang="en-US" sz="1800">
                <a:solidFill>
                  <a:schemeClr val="lt1"/>
                </a:solidFill>
                <a:latin typeface="Calibri"/>
                <a:ea typeface="Calibri"/>
                <a:cs typeface="Calibri"/>
                <a:sym typeface="Calibri"/>
              </a:rPr>
              <a:t> cấp thấp hơn các chẩn đoán phân biệt khác.</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4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44"/>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7" name="Google Shape;387;p44"/>
          <p:cNvCxnSpPr/>
          <p:nvPr/>
        </p:nvCxnSpPr>
        <p:spPr>
          <a:xfrm>
            <a:off x="4654295" y="1828800"/>
            <a:ext cx="0" cy="3200400"/>
          </a:xfrm>
          <a:prstGeom prst="straightConnector1">
            <a:avLst/>
          </a:prstGeom>
          <a:noFill/>
          <a:ln w="19050" cap="flat" cmpd="sng">
            <a:solidFill>
              <a:srgbClr val="EBE9D2"/>
            </a:solidFill>
            <a:prstDash val="solid"/>
            <a:round/>
            <a:headEnd type="none" w="sm" len="sm"/>
            <a:tailEnd type="none" w="sm" len="sm"/>
          </a:ln>
        </p:spPr>
      </p:cxnSp>
      <p:pic>
        <p:nvPicPr>
          <p:cNvPr id="388" name="Google Shape;388;p44"/>
          <p:cNvPicPr preferRelativeResize="0"/>
          <p:nvPr/>
        </p:nvPicPr>
        <p:blipFill rotWithShape="1">
          <a:blip r:embed="rId4">
            <a:alphaModFix/>
          </a:blip>
          <a:srcRect b="23320"/>
          <a:stretch/>
        </p:blipFill>
        <p:spPr>
          <a:xfrm>
            <a:off x="8605878" y="6228080"/>
            <a:ext cx="993734" cy="762000"/>
          </a:xfrm>
          <a:prstGeom prst="rect">
            <a:avLst/>
          </a:prstGeom>
          <a:noFill/>
          <a:ln>
            <a:noFill/>
          </a:ln>
        </p:spPr>
      </p:pic>
      <p:sp>
        <p:nvSpPr>
          <p:cNvPr id="389" name="Google Shape;389;p44"/>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sp>
        <p:nvSpPr>
          <p:cNvPr id="390" name="Google Shape;390;p44"/>
          <p:cNvSpPr txBox="1">
            <a:spLocks noGrp="1"/>
          </p:cNvSpPr>
          <p:nvPr>
            <p:ph type="title"/>
          </p:nvPr>
        </p:nvSpPr>
        <p:spPr>
          <a:xfrm>
            <a:off x="806195" y="804672"/>
            <a:ext cx="3521359" cy="52486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000"/>
              <a:buFont typeface="Arial"/>
              <a:buNone/>
            </a:pPr>
            <a:r>
              <a:rPr lang="en-US" sz="4000">
                <a:latin typeface="Arial"/>
                <a:ea typeface="Arial"/>
                <a:cs typeface="Arial"/>
                <a:sym typeface="Arial"/>
              </a:rPr>
              <a:t>CÁC THỂ LÂM SÀNG</a:t>
            </a:r>
            <a:endParaRPr sz="4000">
              <a:latin typeface="Arial"/>
              <a:ea typeface="Arial"/>
              <a:cs typeface="Arial"/>
              <a:sym typeface="Arial"/>
            </a:endParaRPr>
          </a:p>
        </p:txBody>
      </p:sp>
      <p:sp>
        <p:nvSpPr>
          <p:cNvPr id="391" name="Google Shape;391;p44"/>
          <p:cNvSpPr txBox="1">
            <a:spLocks noGrp="1"/>
          </p:cNvSpPr>
          <p:nvPr>
            <p:ph type="body" idx="1"/>
          </p:nvPr>
        </p:nvSpPr>
        <p:spPr>
          <a:xfrm>
            <a:off x="4651248" y="918971"/>
            <a:ext cx="6724544" cy="5248657"/>
          </a:xfrm>
          <a:prstGeom prst="rect">
            <a:avLst/>
          </a:prstGeom>
          <a:noFill/>
          <a:ln>
            <a:noFill/>
          </a:ln>
        </p:spPr>
        <p:txBody>
          <a:bodyPr spcFirstLastPara="1" wrap="square" lIns="91425" tIns="45700" rIns="91425" bIns="45700" anchor="ctr" anchorCtr="0">
            <a:normAutofit/>
          </a:bodyPr>
          <a:lstStyle/>
          <a:p>
            <a:pPr marL="342900" lvl="0" indent="-228600" algn="l" rtl="0">
              <a:spcBef>
                <a:spcPts val="0"/>
              </a:spcBef>
              <a:spcAft>
                <a:spcPts val="0"/>
              </a:spcAft>
              <a:buSzPts val="2200"/>
              <a:buChar char="•"/>
            </a:pPr>
            <a:r>
              <a:rPr lang="en-US" dirty="0">
                <a:solidFill>
                  <a:srgbClr val="FF0000"/>
                </a:solidFill>
              </a:rPr>
              <a:t>THEO CƠ CHẾ BỆNH SINH:</a:t>
            </a:r>
            <a:br>
              <a:rPr lang="en-US" dirty="0">
                <a:solidFill>
                  <a:srgbClr val="FF0000"/>
                </a:solidFill>
              </a:rPr>
            </a:br>
            <a:r>
              <a:rPr lang="en-US" dirty="0"/>
              <a:t>- VRT </a:t>
            </a:r>
            <a:r>
              <a:rPr lang="en-US" dirty="0" err="1"/>
              <a:t>xuất</a:t>
            </a:r>
            <a:r>
              <a:rPr lang="en-US" dirty="0"/>
              <a:t> </a:t>
            </a:r>
            <a:r>
              <a:rPr lang="en-US" dirty="0" err="1"/>
              <a:t>tiết</a:t>
            </a:r>
            <a:r>
              <a:rPr lang="en-US" dirty="0"/>
              <a:t>: </a:t>
            </a:r>
            <a:r>
              <a:rPr lang="en-US" dirty="0" err="1"/>
              <a:t>đau</a:t>
            </a:r>
            <a:r>
              <a:rPr lang="en-US" dirty="0"/>
              <a:t> di </a:t>
            </a:r>
            <a:r>
              <a:rPr lang="en-US" dirty="0" err="1"/>
              <a:t>chuyển</a:t>
            </a:r>
            <a:r>
              <a:rPr lang="en-US" dirty="0"/>
              <a:t> </a:t>
            </a:r>
            <a:r>
              <a:rPr lang="en-US" dirty="0" err="1"/>
              <a:t>điển</a:t>
            </a:r>
            <a:r>
              <a:rPr lang="en-US" dirty="0"/>
              <a:t> </a:t>
            </a:r>
            <a:r>
              <a:rPr lang="en-US" dirty="0" err="1"/>
              <a:t>hình</a:t>
            </a:r>
            <a:r>
              <a:rPr lang="en-US" dirty="0"/>
              <a:t> (shifting pain: </a:t>
            </a:r>
            <a:r>
              <a:rPr lang="en-US" dirty="0" err="1"/>
              <a:t>visceral→somatic</a:t>
            </a:r>
            <a:r>
              <a:rPr lang="en-US" dirty="0"/>
              <a:t> pain)</a:t>
            </a:r>
            <a:br>
              <a:rPr lang="en-US" dirty="0"/>
            </a:br>
            <a:r>
              <a:rPr lang="en-US" dirty="0"/>
              <a:t>- VRT </a:t>
            </a:r>
            <a:r>
              <a:rPr lang="en-US" dirty="0" err="1"/>
              <a:t>tắc</a:t>
            </a:r>
            <a:r>
              <a:rPr lang="en-US" dirty="0"/>
              <a:t> </a:t>
            </a:r>
            <a:r>
              <a:rPr lang="en-US" dirty="0" err="1"/>
              <a:t>nghẽn</a:t>
            </a:r>
            <a:r>
              <a:rPr lang="en-US" dirty="0"/>
              <a:t> : </a:t>
            </a:r>
            <a:r>
              <a:rPr lang="en-US" dirty="0" err="1"/>
              <a:t>đau</a:t>
            </a:r>
            <a:r>
              <a:rPr lang="en-US" dirty="0"/>
              <a:t> </a:t>
            </a:r>
            <a:r>
              <a:rPr lang="en-US" dirty="0" err="1"/>
              <a:t>quặn</a:t>
            </a:r>
            <a:r>
              <a:rPr lang="en-US" dirty="0"/>
              <a:t> </a:t>
            </a:r>
            <a:r>
              <a:rPr lang="en-US" dirty="0" err="1"/>
              <a:t>cơn</a:t>
            </a:r>
            <a:r>
              <a:rPr lang="en-US" dirty="0"/>
              <a:t> do </a:t>
            </a:r>
            <a:r>
              <a:rPr lang="en-US" dirty="0" err="1"/>
              <a:t>tắc</a:t>
            </a:r>
            <a:r>
              <a:rPr lang="en-US" dirty="0"/>
              <a:t> </a:t>
            </a:r>
            <a:r>
              <a:rPr lang="en-US" dirty="0" err="1"/>
              <a:t>nghẽn</a:t>
            </a:r>
            <a:r>
              <a:rPr lang="en-US" dirty="0"/>
              <a:t>, </a:t>
            </a:r>
            <a:r>
              <a:rPr lang="en-US" dirty="0" err="1"/>
              <a:t>diễn</a:t>
            </a:r>
            <a:r>
              <a:rPr lang="en-US" dirty="0"/>
              <a:t> </a:t>
            </a:r>
            <a:r>
              <a:rPr lang="en-US" dirty="0" err="1"/>
              <a:t>tiến</a:t>
            </a:r>
            <a:r>
              <a:rPr lang="en-US" dirty="0"/>
              <a:t> </a:t>
            </a:r>
            <a:r>
              <a:rPr lang="en-US" dirty="0" err="1"/>
              <a:t>nhanh</a:t>
            </a:r>
            <a:r>
              <a:rPr lang="en-US" dirty="0"/>
              <a:t> </a:t>
            </a:r>
            <a:r>
              <a:rPr lang="en-US" dirty="0" err="1"/>
              <a:t>tới</a:t>
            </a:r>
            <a:r>
              <a:rPr lang="en-US" dirty="0"/>
              <a:t> VPM</a:t>
            </a:r>
            <a:endParaRPr dirty="0"/>
          </a:p>
          <a:p>
            <a:pPr marL="342900" lvl="0" indent="-88900" algn="l" rtl="0">
              <a:spcBef>
                <a:spcPts val="440"/>
              </a:spcBef>
              <a:spcAft>
                <a:spcPts val="0"/>
              </a:spcAft>
              <a:buSzPts val="2200"/>
              <a:buNone/>
            </a:pPr>
            <a:endParaRPr dirty="0"/>
          </a:p>
          <a:p>
            <a:pPr marL="342900" lvl="0" indent="-228600" algn="l" rtl="0">
              <a:spcBef>
                <a:spcPts val="440"/>
              </a:spcBef>
              <a:spcAft>
                <a:spcPts val="0"/>
              </a:spcAft>
              <a:buSzPts val="2200"/>
              <a:buChar char="•"/>
            </a:pPr>
            <a:r>
              <a:rPr lang="en-US" dirty="0">
                <a:solidFill>
                  <a:srgbClr val="FF0000"/>
                </a:solidFill>
              </a:rPr>
              <a:t>THEO DIỄN BIẾN</a:t>
            </a:r>
            <a:br>
              <a:rPr lang="en-US" dirty="0"/>
            </a:br>
            <a:r>
              <a:rPr lang="en-US" dirty="0"/>
              <a:t>- </a:t>
            </a:r>
            <a:r>
              <a:rPr lang="en-US" dirty="0" err="1"/>
              <a:t>diễn</a:t>
            </a:r>
            <a:r>
              <a:rPr lang="en-US" dirty="0"/>
              <a:t> </a:t>
            </a:r>
            <a:r>
              <a:rPr lang="en-US" dirty="0" err="1"/>
              <a:t>biến</a:t>
            </a:r>
            <a:r>
              <a:rPr lang="en-US" dirty="0"/>
              <a:t> </a:t>
            </a:r>
            <a:r>
              <a:rPr lang="en-US" dirty="0" err="1"/>
              <a:t>nhanh</a:t>
            </a:r>
            <a:r>
              <a:rPr lang="en-US" dirty="0"/>
              <a:t> </a:t>
            </a:r>
            <a:r>
              <a:rPr lang="en-US" dirty="0" err="1"/>
              <a:t>trong</a:t>
            </a:r>
            <a:r>
              <a:rPr lang="en-US" dirty="0"/>
              <a:t> </a:t>
            </a:r>
            <a:r>
              <a:rPr lang="en-US" dirty="0" err="1"/>
              <a:t>vòng</a:t>
            </a:r>
            <a:r>
              <a:rPr lang="en-US" dirty="0"/>
              <a:t> 24g </a:t>
            </a:r>
            <a:r>
              <a:rPr lang="en-US" dirty="0" err="1"/>
              <a:t>đầu</a:t>
            </a:r>
            <a:r>
              <a:rPr lang="en-US" dirty="0"/>
              <a:t> (</a:t>
            </a:r>
            <a:r>
              <a:rPr lang="en-US" dirty="0" err="1"/>
              <a:t>thường</a:t>
            </a:r>
            <a:r>
              <a:rPr lang="en-US" dirty="0"/>
              <a:t> do </a:t>
            </a:r>
            <a:r>
              <a:rPr lang="en-US" dirty="0" err="1"/>
              <a:t>tắc</a:t>
            </a:r>
            <a:r>
              <a:rPr lang="en-US" dirty="0"/>
              <a:t> </a:t>
            </a:r>
            <a:r>
              <a:rPr lang="en-US" dirty="0" err="1"/>
              <a:t>nghẽn</a:t>
            </a:r>
            <a:r>
              <a:rPr lang="en-US" dirty="0"/>
              <a:t>)</a:t>
            </a:r>
            <a:br>
              <a:rPr lang="en-US" dirty="0"/>
            </a:br>
            <a:r>
              <a:rPr lang="en-US" dirty="0" err="1"/>
              <a:t>dễ</a:t>
            </a:r>
            <a:r>
              <a:rPr lang="en-US" dirty="0"/>
              <a:t> </a:t>
            </a:r>
            <a:r>
              <a:rPr lang="en-US" dirty="0" err="1"/>
              <a:t>lầm</a:t>
            </a:r>
            <a:r>
              <a:rPr lang="en-US" dirty="0"/>
              <a:t> </a:t>
            </a:r>
            <a:r>
              <a:rPr lang="en-US" dirty="0" err="1"/>
              <a:t>với</a:t>
            </a:r>
            <a:r>
              <a:rPr lang="en-US" dirty="0"/>
              <a:t> </a:t>
            </a:r>
            <a:r>
              <a:rPr lang="en-US" dirty="0" err="1"/>
              <a:t>thủng</a:t>
            </a:r>
            <a:r>
              <a:rPr lang="en-US" dirty="0"/>
              <a:t> </a:t>
            </a:r>
            <a:r>
              <a:rPr lang="en-US" dirty="0" err="1"/>
              <a:t>loét</a:t>
            </a:r>
            <a:r>
              <a:rPr lang="en-US" dirty="0"/>
              <a:t> DDTT</a:t>
            </a:r>
            <a:br>
              <a:rPr lang="en-US" dirty="0"/>
            </a:br>
            <a:r>
              <a:rPr lang="en-US" dirty="0"/>
              <a:t>- </a:t>
            </a:r>
            <a:r>
              <a:rPr lang="en-US" dirty="0" err="1"/>
              <a:t>thể</a:t>
            </a:r>
            <a:r>
              <a:rPr lang="en-US" dirty="0"/>
              <a:t> </a:t>
            </a:r>
            <a:r>
              <a:rPr lang="en-US" dirty="0" err="1"/>
              <a:t>nhiễm</a:t>
            </a:r>
            <a:r>
              <a:rPr lang="en-US" dirty="0"/>
              <a:t> </a:t>
            </a:r>
            <a:r>
              <a:rPr lang="en-US" dirty="0" err="1"/>
              <a:t>độc</a:t>
            </a:r>
            <a:r>
              <a:rPr lang="en-US" dirty="0"/>
              <a:t> : </a:t>
            </a:r>
            <a:r>
              <a:rPr lang="en-US" dirty="0" err="1"/>
              <a:t>thường</a:t>
            </a:r>
            <a:r>
              <a:rPr lang="en-US" dirty="0"/>
              <a:t> </a:t>
            </a:r>
            <a:r>
              <a:rPr lang="en-US" dirty="0" err="1"/>
              <a:t>gặp</a:t>
            </a:r>
            <a:r>
              <a:rPr lang="en-US" dirty="0"/>
              <a:t> ở </a:t>
            </a:r>
            <a:r>
              <a:rPr lang="en-US" dirty="0" err="1"/>
              <a:t>trẻ</a:t>
            </a:r>
            <a:r>
              <a:rPr lang="en-US" dirty="0"/>
              <a:t> </a:t>
            </a:r>
            <a:r>
              <a:rPr lang="en-US" dirty="0" err="1"/>
              <a:t>nhỏ</a:t>
            </a:r>
            <a:r>
              <a:rPr lang="en-US" dirty="0"/>
              <a:t> </a:t>
            </a:r>
            <a:r>
              <a:rPr lang="en-US" dirty="0" err="1"/>
              <a:t>với</a:t>
            </a:r>
            <a:r>
              <a:rPr lang="en-US" dirty="0"/>
              <a:t> TC </a:t>
            </a:r>
            <a:r>
              <a:rPr lang="en-US" dirty="0" err="1"/>
              <a:t>toàn</a:t>
            </a:r>
            <a:r>
              <a:rPr lang="en-US" dirty="0"/>
              <a:t> </a:t>
            </a:r>
            <a:r>
              <a:rPr lang="en-US" dirty="0" err="1"/>
              <a:t>thân</a:t>
            </a:r>
            <a:r>
              <a:rPr lang="en-US" dirty="0"/>
              <a:t> </a:t>
            </a:r>
            <a:r>
              <a:rPr lang="en-US" dirty="0" err="1"/>
              <a:t>nổi</a:t>
            </a:r>
            <a:r>
              <a:rPr lang="en-US" dirty="0"/>
              <a:t> </a:t>
            </a:r>
            <a:r>
              <a:rPr lang="en-US" dirty="0" err="1"/>
              <a:t>trội</a:t>
            </a:r>
            <a:endParaRPr dirty="0"/>
          </a:p>
          <a:p>
            <a:pPr marL="0" lvl="0" indent="0" algn="l" rtl="0">
              <a:spcBef>
                <a:spcPts val="440"/>
              </a:spcBef>
              <a:spcAft>
                <a:spcPts val="0"/>
              </a:spcAft>
              <a:buSzPts val="2200"/>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p:nvPr/>
        </p:nvSpPr>
        <p:spPr>
          <a:xfrm>
            <a:off x="480646" y="472674"/>
            <a:ext cx="10105292" cy="6494045"/>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dirty="0">
                <a:solidFill>
                  <a:srgbClr val="FF0000"/>
                </a:solidFill>
                <a:latin typeface="Calibri"/>
                <a:ea typeface="Calibri"/>
                <a:cs typeface="Calibri"/>
                <a:sym typeface="Calibri"/>
              </a:rPr>
              <a:t>Theo </a:t>
            </a:r>
            <a:r>
              <a:rPr lang="en-US" sz="1800" b="1" i="0" u="none" strike="noStrike" cap="none" dirty="0" err="1">
                <a:solidFill>
                  <a:srgbClr val="FF0000"/>
                </a:solidFill>
                <a:latin typeface="Calibri"/>
                <a:ea typeface="Calibri"/>
                <a:cs typeface="Calibri"/>
                <a:sym typeface="Calibri"/>
              </a:rPr>
              <a:t>cơ</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chế</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bệnh</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sinh</a:t>
            </a:r>
            <a:endParaRPr sz="1800" b="1" i="0" u="none" strike="noStrike" cap="none" dirty="0">
              <a:solidFill>
                <a:srgbClr val="FF0000"/>
              </a:solidFill>
              <a:latin typeface="Calibri"/>
              <a:ea typeface="Calibri"/>
              <a:cs typeface="Calibri"/>
              <a:sym typeface="Calibri"/>
            </a:endParaRPr>
          </a:p>
          <a:p>
            <a:pPr marL="914400" marR="0" lvl="2" indent="0" algn="l" rtl="0">
              <a:spcBef>
                <a:spcPts val="0"/>
              </a:spcBef>
              <a:spcAft>
                <a:spcPts val="0"/>
              </a:spcAft>
              <a:buNone/>
            </a:pPr>
            <a:r>
              <a:rPr lang="en-US" sz="1800" b="1" i="0" u="none" strike="noStrike" cap="none" dirty="0" err="1">
                <a:solidFill>
                  <a:srgbClr val="FF0000"/>
                </a:solidFill>
                <a:latin typeface="Calibri"/>
                <a:ea typeface="Calibri"/>
                <a:cs typeface="Calibri"/>
                <a:sym typeface="Calibri"/>
              </a:rPr>
              <a:t>Viêm</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ruột</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thừa</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không</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tắc</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nghẽn</a:t>
            </a:r>
            <a:endParaRPr sz="2000" b="1" i="0" u="none" strike="noStrike" cap="none"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những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chỉ</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trú</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niêm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gây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kiểu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tạng</a:t>
            </a:r>
            <a:r>
              <a:rPr lang="en-US" sz="1800" dirty="0">
                <a:solidFill>
                  <a:srgbClr val="FF0000"/>
                </a:solidFill>
                <a:latin typeface="Calibri"/>
                <a:ea typeface="Calibri"/>
                <a:cs typeface="Calibri"/>
                <a:sym typeface="Calibri"/>
              </a:rPr>
              <a:t> (visceral pain);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sẽ</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vùng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hoặc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trên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kích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đám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âm</a:t>
            </a:r>
            <a:r>
              <a:rPr lang="en-US" sz="1800" dirty="0">
                <a:solidFill>
                  <a:srgbClr val="FF0000"/>
                </a:solidFill>
                <a:latin typeface="Calibri"/>
                <a:ea typeface="Calibri"/>
                <a:cs typeface="Calibri"/>
                <a:sym typeface="Calibri"/>
              </a:rPr>
              <a:t> ỉ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Sau 4-6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hay </a:t>
            </a:r>
            <a:r>
              <a:rPr lang="en-US" sz="1800" dirty="0" err="1">
                <a:solidFill>
                  <a:srgbClr val="FF0000"/>
                </a:solidFill>
                <a:latin typeface="Calibri"/>
                <a:ea typeface="Calibri"/>
                <a:cs typeface="Calibri"/>
                <a:sym typeface="Calibri"/>
              </a:rPr>
              <a:t>hơn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lan</a:t>
            </a:r>
            <a:r>
              <a:rPr lang="en-US" sz="1800" dirty="0">
                <a:solidFill>
                  <a:srgbClr val="FF0000"/>
                </a:solidFill>
                <a:latin typeface="Calibri"/>
                <a:ea typeface="Calibri"/>
                <a:cs typeface="Calibri"/>
                <a:sym typeface="Calibri"/>
              </a:rPr>
              <a:t> ra </a:t>
            </a:r>
            <a:r>
              <a:rPr lang="en-US" sz="1800" dirty="0" err="1">
                <a:solidFill>
                  <a:srgbClr val="FF0000"/>
                </a:solidFill>
                <a:latin typeface="Calibri"/>
                <a:ea typeface="Calibri"/>
                <a:cs typeface="Calibri"/>
                <a:sym typeface="Calibri"/>
              </a:rPr>
              <a:t>khỏi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thích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gây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thực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(somatic pain); </a:t>
            </a:r>
            <a:r>
              <a:rPr lang="en-US" sz="1800" dirty="0" err="1">
                <a:solidFill>
                  <a:srgbClr val="FF0000"/>
                </a:solidFill>
                <a:latin typeface="Calibri"/>
                <a:ea typeface="Calibri"/>
                <a:cs typeface="Calibri"/>
                <a:sym typeface="Calibri"/>
              </a:rPr>
              <a:t>lúc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sẽ</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cảm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thấy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rõ</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ấn</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hố</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chậu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phải</a:t>
            </a:r>
            <a:r>
              <a:rPr lang="en-US" sz="1800" dirty="0">
                <a:solidFill>
                  <a:srgbClr val="FF0000"/>
                </a:solidFill>
                <a:latin typeface="Calibri"/>
                <a:ea typeface="Calibri"/>
                <a:cs typeface="Calibri"/>
                <a:sym typeface="Calibri"/>
              </a:rPr>
              <a:t>. </a:t>
            </a:r>
            <a:endParaRPr sz="2000" dirty="0">
              <a:solidFill>
                <a:srgbClr val="FF0000"/>
              </a:solidFill>
              <a:latin typeface="Calibri"/>
              <a:ea typeface="Calibri"/>
              <a:cs typeface="Calibri"/>
              <a:sym typeface="Calibri"/>
            </a:endParaRPr>
          </a:p>
          <a:p>
            <a:pPr marL="914400" marR="0" lvl="2" indent="0" algn="l" rtl="0">
              <a:spcBef>
                <a:spcPts val="0"/>
              </a:spcBef>
              <a:spcAft>
                <a:spcPts val="0"/>
              </a:spcAft>
              <a:buNone/>
            </a:pPr>
            <a:r>
              <a:rPr lang="en-US" sz="1800" b="1" i="0" u="none" strike="noStrike" cap="none" dirty="0" err="1">
                <a:solidFill>
                  <a:srgbClr val="FF0000"/>
                </a:solidFill>
                <a:latin typeface="Calibri"/>
                <a:ea typeface="Calibri"/>
                <a:cs typeface="Calibri"/>
                <a:sym typeface="Calibri"/>
              </a:rPr>
              <a:t>Viêm</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ruột</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thừa</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tắc</a:t>
            </a:r>
            <a:r>
              <a:rPr lang="en-US" sz="1800" b="1" i="0" u="none" strike="noStrike" cap="none" dirty="0">
                <a:solidFill>
                  <a:srgbClr val="FF0000"/>
                </a:solidFill>
                <a:latin typeface="Calibri"/>
                <a:ea typeface="Calibri"/>
                <a:cs typeface="Calibri"/>
                <a:sym typeface="Calibri"/>
              </a:rPr>
              <a:t> </a:t>
            </a:r>
            <a:r>
              <a:rPr lang="en-US" sz="1800" b="1" i="0" u="none" strike="noStrike" cap="none" dirty="0" err="1">
                <a:solidFill>
                  <a:srgbClr val="FF0000"/>
                </a:solidFill>
                <a:latin typeface="Calibri"/>
                <a:ea typeface="Calibri"/>
                <a:cs typeface="Calibri"/>
                <a:sym typeface="Calibri"/>
              </a:rPr>
              <a:t>nghẽn</a:t>
            </a:r>
            <a:r>
              <a:rPr lang="en-US" sz="1800" b="1" i="0" u="none" strike="noStrike" cap="none" dirty="0">
                <a:solidFill>
                  <a:srgbClr val="FF0000"/>
                </a:solidFill>
                <a:latin typeface="Calibri"/>
                <a:ea typeface="Calibri"/>
                <a:cs typeface="Calibri"/>
                <a:sym typeface="Calibri"/>
              </a:rPr>
              <a:t> </a:t>
            </a:r>
            <a:endParaRPr sz="2000" b="1" i="0" u="none" strike="noStrike" cap="none"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dirty="0" err="1">
                <a:solidFill>
                  <a:srgbClr val="FF0000"/>
                </a:solidFill>
                <a:latin typeface="Calibri"/>
                <a:ea typeface="Calibri"/>
                <a:cs typeface="Calibri"/>
                <a:sym typeface="Calibri"/>
              </a:rPr>
              <a:t>Khác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khởi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kiểu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quặn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ở </a:t>
            </a:r>
            <a:r>
              <a:rPr lang="en-US" sz="1800" dirty="0" err="1">
                <a:solidFill>
                  <a:srgbClr val="FF0000"/>
                </a:solidFill>
                <a:latin typeface="Calibri"/>
                <a:ea typeface="Calibri"/>
                <a:cs typeface="Calibri"/>
                <a:sym typeface="Calibri"/>
              </a:rPr>
              <a:t>vùng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quanh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rốn</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lòng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 Sau </a:t>
            </a:r>
            <a:r>
              <a:rPr lang="en-US" sz="1800" dirty="0" err="1">
                <a:solidFill>
                  <a:srgbClr val="FF0000"/>
                </a:solidFill>
                <a:latin typeface="Calibri"/>
                <a:ea typeface="Calibri"/>
                <a:cs typeface="Calibri"/>
                <a:sym typeface="Calibri"/>
              </a:rPr>
              <a:t>đó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tự</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như</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xuất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tiết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nhưng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diễn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tiến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chóng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đưa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đến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tình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do </a:t>
            </a:r>
            <a:r>
              <a:rPr lang="en-US" sz="1800" dirty="0" err="1">
                <a:solidFill>
                  <a:srgbClr val="FF0000"/>
                </a:solidFill>
                <a:latin typeface="Calibri"/>
                <a:ea typeface="Calibri"/>
                <a:cs typeface="Calibri"/>
                <a:sym typeface="Calibri"/>
              </a:rPr>
              <a:t>vỡ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ruột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thừa</a:t>
            </a:r>
            <a:r>
              <a:rPr lang="en-US" sz="1800" dirty="0">
                <a:solidFill>
                  <a:srgbClr val="FF0000"/>
                </a:solidFill>
                <a:latin typeface="Calibri"/>
                <a:ea typeface="Calibri"/>
                <a:cs typeface="Calibri"/>
                <a:sym typeface="Calibri"/>
              </a:rPr>
              <a:t>.</a:t>
            </a:r>
            <a:endParaRPr sz="2000"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2800" b="1" dirty="0">
                <a:solidFill>
                  <a:srgbClr val="FF0000"/>
                </a:solidFill>
                <a:latin typeface="Calibri"/>
                <a:ea typeface="Calibri"/>
                <a:cs typeface="Calibri"/>
                <a:sym typeface="Calibri"/>
              </a:rPr>
              <a:t>Theo </a:t>
            </a:r>
            <a:r>
              <a:rPr lang="en-US" sz="2800" b="1" dirty="0" err="1">
                <a:solidFill>
                  <a:srgbClr val="FF0000"/>
                </a:solidFill>
                <a:latin typeface="Calibri"/>
                <a:ea typeface="Calibri"/>
                <a:cs typeface="Calibri"/>
                <a:sym typeface="Calibri"/>
              </a:rPr>
              <a:t>diễn</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tiến</a:t>
            </a:r>
            <a:r>
              <a:rPr lang="en-US" sz="2800" b="1"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Diễn</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biến</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Ngay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tiên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đã</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thấy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của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còn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gọi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là</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tức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thì</a:t>
            </a:r>
            <a:r>
              <a:rPr lang="en-US" sz="1800" dirty="0">
                <a:solidFill>
                  <a:srgbClr val="FF0000"/>
                </a:solidFill>
                <a:latin typeface="Calibri"/>
                <a:ea typeface="Calibri"/>
                <a:cs typeface="Calibri"/>
                <a:sym typeface="Calibri"/>
              </a:rPr>
              <a:t> hay </a:t>
            </a:r>
            <a:r>
              <a:rPr lang="en-US" sz="1800" dirty="0" err="1">
                <a:solidFill>
                  <a:srgbClr val="FF0000"/>
                </a:solidFill>
                <a:latin typeface="Calibri"/>
                <a:ea typeface="Calibri"/>
                <a:cs typeface="Calibri"/>
                <a:sym typeface="Calibri"/>
              </a:rPr>
              <a:t>viêm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phúc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24 </a:t>
            </a:r>
            <a:r>
              <a:rPr lang="en-US" sz="1800" dirty="0" err="1">
                <a:solidFill>
                  <a:srgbClr val="FF0000"/>
                </a:solidFill>
                <a:latin typeface="Calibri"/>
                <a:ea typeface="Calibri"/>
                <a:cs typeface="Calibri"/>
                <a:sym typeface="Calibri"/>
              </a:rPr>
              <a:t>giờ</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đầu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gặp</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VRT </a:t>
            </a:r>
            <a:r>
              <a:rPr lang="en-US" sz="1800" dirty="0" err="1">
                <a:solidFill>
                  <a:srgbClr val="FF0000"/>
                </a:solidFill>
                <a:latin typeface="Calibri"/>
                <a:ea typeface="Calibri"/>
                <a:cs typeface="Calibri"/>
                <a:sym typeface="Calibri"/>
              </a:rPr>
              <a:t>tắc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nghẽn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Dễ</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chẩn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đoán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nhầm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thủng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loét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tràng</a:t>
            </a:r>
            <a:r>
              <a:rPr lang="en-US" sz="1800" dirty="0">
                <a:solidFill>
                  <a:srgbClr val="FF0000"/>
                </a:solidFill>
                <a:latin typeface="Calibri"/>
                <a:ea typeface="Calibri"/>
                <a:cs typeface="Calibri"/>
                <a:sym typeface="Calibri"/>
              </a:rPr>
              <a:t>.</a:t>
            </a:r>
            <a:endParaRPr sz="1800"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Thể</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nhiễm</a:t>
            </a:r>
            <a:r>
              <a:rPr lang="en-US" sz="1800" b="1" dirty="0">
                <a:solidFill>
                  <a:srgbClr val="FF0000"/>
                </a:solidFill>
                <a:latin typeface="Calibri"/>
                <a:ea typeface="Calibri"/>
                <a:cs typeface="Calibri"/>
                <a:sym typeface="Calibri"/>
              </a:rPr>
              <a:t> </a:t>
            </a:r>
            <a:r>
              <a:rPr lang="en-US" sz="1800" b="1" dirty="0" err="1">
                <a:solidFill>
                  <a:srgbClr val="FF0000"/>
                </a:solidFill>
                <a:latin typeface="Calibri"/>
                <a:ea typeface="Calibri"/>
                <a:cs typeface="Calibri"/>
                <a:sym typeface="Calibri"/>
              </a:rPr>
              <a:t>độc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sự</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tương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xứng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giữa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với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các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thực</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đau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dữ</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dội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tiêu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chảy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thối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khắm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dấu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nhiễm</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trùng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toàn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thân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rõ</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rệt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mạch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thở</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nhanh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sốt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cao</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Trong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triệu</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tại</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chỗ</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thì</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mơ</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hồ</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kín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đáo</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co </a:t>
            </a:r>
            <a:r>
              <a:rPr lang="en-US" sz="1800" dirty="0" err="1">
                <a:solidFill>
                  <a:srgbClr val="FF0000"/>
                </a:solidFill>
                <a:latin typeface="Calibri"/>
                <a:ea typeface="Calibri"/>
                <a:cs typeface="Calibri"/>
                <a:sym typeface="Calibri"/>
              </a:rPr>
              <a:t>cứng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không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có</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phản</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ứng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thành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bụng</a:t>
            </a:r>
            <a:r>
              <a:rPr lang="en-US" sz="1800" dirty="0">
                <a:solidFill>
                  <a:srgbClr val="FF0000"/>
                </a:solidFill>
                <a:latin typeface="Calibri"/>
                <a:ea typeface="Calibri"/>
                <a:cs typeface="Calibri"/>
                <a:sym typeface="Calibri"/>
              </a:rPr>
              <a:t> . </a:t>
            </a:r>
            <a:r>
              <a:rPr lang="en-US" sz="1800" dirty="0" err="1">
                <a:solidFill>
                  <a:srgbClr val="FF0000"/>
                </a:solidFill>
                <a:latin typeface="Calibri"/>
                <a:ea typeface="Calibri"/>
                <a:cs typeface="Calibri"/>
                <a:sym typeface="Calibri"/>
              </a:rPr>
              <a:t>Thể</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bệnh</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này</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ít</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gặp</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thường</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xảy</a:t>
            </a:r>
            <a:r>
              <a:rPr lang="en-US" sz="1800" dirty="0">
                <a:solidFill>
                  <a:srgbClr val="FF0000"/>
                </a:solidFill>
                <a:latin typeface="Calibri"/>
                <a:ea typeface="Calibri"/>
                <a:cs typeface="Calibri"/>
                <a:sym typeface="Calibri"/>
              </a:rPr>
              <a:t> ra ở </a:t>
            </a:r>
            <a:r>
              <a:rPr lang="en-US" sz="1800" dirty="0" err="1">
                <a:solidFill>
                  <a:srgbClr val="FF0000"/>
                </a:solidFill>
                <a:latin typeface="Calibri"/>
                <a:ea typeface="Calibri"/>
                <a:cs typeface="Calibri"/>
                <a:sym typeface="Calibri"/>
              </a:rPr>
              <a:t>trẻ</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nhỏ</a:t>
            </a:r>
            <a:r>
              <a:rPr lang="en-US" sz="1800" dirty="0">
                <a:solidFill>
                  <a:srgbClr val="FF0000"/>
                </a:solidFill>
                <a:latin typeface="Calibri"/>
                <a:ea typeface="Calibri"/>
                <a:cs typeface="Calibri"/>
                <a:sym typeface="Calibri"/>
              </a:rPr>
              <a:t>. </a:t>
            </a:r>
          </a:p>
          <a:p>
            <a:r>
              <a:rPr lang="vi-VN" sz="1800" i="1" dirty="0">
                <a:solidFill>
                  <a:schemeClr val="tx1"/>
                </a:solidFill>
                <a:latin typeface="Calibri"/>
                <a:ea typeface="Calibri"/>
                <a:cs typeface="Calibri"/>
                <a:sym typeface="Calibri"/>
              </a:rPr>
              <a:t>(ở trẻ em càng nhỏ nguy cơ vào thể nhiễm trùng nhiễm độc vì trẻ không nhận thức, không khai được là mình bị đau )</a:t>
            </a:r>
            <a:endParaRPr lang="vi-VN" sz="1800" i="1" dirty="0">
              <a:solidFill>
                <a:srgbClr val="FF0000"/>
              </a:solidFill>
              <a:latin typeface="Calibri"/>
              <a:ea typeface="Calibri"/>
              <a:cs typeface="Calibri"/>
              <a:sym typeface="Calibri"/>
            </a:endParaRPr>
          </a:p>
          <a:p>
            <a:pPr marL="0" marR="0" lvl="0" indent="0" algn="l" rtl="0">
              <a:spcBef>
                <a:spcPts val="0"/>
              </a:spcBef>
              <a:spcAft>
                <a:spcPts val="0"/>
              </a:spcAft>
              <a:buNone/>
            </a:pPr>
            <a:endParaRPr sz="1800" dirty="0">
              <a:solidFill>
                <a:srgbClr val="FF0000"/>
              </a:solidFill>
              <a:latin typeface="Calibri"/>
              <a:ea typeface="Calibri"/>
              <a:cs typeface="Calibri"/>
              <a:sym typeface="Calibri"/>
            </a:endParaRPr>
          </a:p>
          <a:p>
            <a:pPr marL="0" marR="0" lvl="0" indent="0" algn="l" rtl="0">
              <a:spcBef>
                <a:spcPts val="0"/>
              </a:spcBef>
              <a:spcAft>
                <a:spcPts val="0"/>
              </a:spcAft>
              <a:buNone/>
            </a:pPr>
            <a:endParaRPr sz="2800" dirty="0">
              <a:solidFill>
                <a:srgbClr val="FF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46"/>
          <p:cNvSpPr txBox="1">
            <a:spLocks noGrp="1"/>
          </p:cNvSpPr>
          <p:nvPr>
            <p:ph type="title"/>
          </p:nvPr>
        </p:nvSpPr>
        <p:spPr>
          <a:xfrm>
            <a:off x="646111" y="609601"/>
            <a:ext cx="6246093" cy="167597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vị trí giải phẫu</a:t>
            </a:r>
            <a:endParaRPr>
              <a:solidFill>
                <a:srgbClr val="FF0000"/>
              </a:solidFill>
            </a:endParaRPr>
          </a:p>
        </p:txBody>
      </p:sp>
      <p:sp>
        <p:nvSpPr>
          <p:cNvPr id="403" name="Google Shape;403;p46"/>
          <p:cNvSpPr txBox="1">
            <a:spLocks noGrp="1"/>
          </p:cNvSpPr>
          <p:nvPr>
            <p:ph type="body" idx="1"/>
          </p:nvPr>
        </p:nvSpPr>
        <p:spPr>
          <a:xfrm>
            <a:off x="642175" y="2484544"/>
            <a:ext cx="6253484" cy="376385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200"/>
              <a:buChar char="•"/>
            </a:pPr>
            <a:r>
              <a:rPr lang="en-US"/>
              <a:t>RT sau manh tràng: </a:t>
            </a:r>
            <a:br>
              <a:rPr lang="en-US"/>
            </a:br>
            <a:r>
              <a:rPr lang="en-US"/>
              <a:t>đau hố thắt lưng hay mào chậu P</a:t>
            </a:r>
            <a:br>
              <a:rPr lang="en-US"/>
            </a:br>
            <a:r>
              <a:rPr lang="en-US"/>
              <a:t>khám: thực hiện nghiệm pháp cơ thắt lưng chậu</a:t>
            </a:r>
            <a:endParaRPr/>
          </a:p>
          <a:p>
            <a:pPr marL="342900" lvl="0" indent="-88900" algn="l" rtl="0">
              <a:spcBef>
                <a:spcPts val="440"/>
              </a:spcBef>
              <a:spcAft>
                <a:spcPts val="0"/>
              </a:spcAft>
              <a:buSzPts val="2200"/>
              <a:buNone/>
            </a:pPr>
            <a:endParaRPr/>
          </a:p>
          <a:p>
            <a:pPr marL="342900" lvl="0" indent="-228600" algn="l" rtl="0">
              <a:spcBef>
                <a:spcPts val="440"/>
              </a:spcBef>
              <a:spcAft>
                <a:spcPts val="0"/>
              </a:spcAft>
              <a:buSzPts val="2200"/>
              <a:buChar char="•"/>
            </a:pPr>
            <a:r>
              <a:rPr lang="en-US"/>
              <a:t>RT ở tiểu khung :</a:t>
            </a:r>
            <a:br>
              <a:rPr lang="en-US"/>
            </a:br>
            <a:r>
              <a:rPr lang="en-US"/>
              <a:t>triệu chứng đường tiểu</a:t>
            </a:r>
            <a:br>
              <a:rPr lang="en-US"/>
            </a:br>
            <a:r>
              <a:rPr lang="en-US"/>
              <a:t>đau thấp ở hạ vị lệch P</a:t>
            </a:r>
            <a:br>
              <a:rPr lang="en-US"/>
            </a:br>
            <a:r>
              <a:rPr lang="en-US"/>
              <a:t>khám:  Thăm ÂĐ-TT, nghiệm pháp cơ bịt</a:t>
            </a:r>
            <a:endParaRPr/>
          </a:p>
          <a:p>
            <a:pPr marL="0" lvl="0" indent="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a:p>
            <a:pPr marL="342900" lvl="0" indent="-88900" algn="l" rtl="0">
              <a:spcBef>
                <a:spcPts val="440"/>
              </a:spcBef>
              <a:spcAft>
                <a:spcPts val="0"/>
              </a:spcAft>
              <a:buSzPts val="2200"/>
              <a:buNone/>
            </a:pPr>
            <a:endParaRPr/>
          </a:p>
        </p:txBody>
      </p:sp>
      <p:pic>
        <p:nvPicPr>
          <p:cNvPr id="404" name="Google Shape;404;p46" descr="a DSC_0119"/>
          <p:cNvPicPr preferRelativeResize="0"/>
          <p:nvPr/>
        </p:nvPicPr>
        <p:blipFill rotWithShape="1">
          <a:blip r:embed="rId4">
            <a:alphaModFix/>
          </a:blip>
          <a:srcRect l="4439" r="2" b="2"/>
          <a:stretch/>
        </p:blipFill>
        <p:spPr>
          <a:xfrm>
            <a:off x="7565568" y="3626657"/>
            <a:ext cx="3990161" cy="2766290"/>
          </a:xfrm>
          <a:prstGeom prst="rect">
            <a:avLst/>
          </a:prstGeom>
          <a:noFill/>
          <a:ln>
            <a:noFill/>
          </a:ln>
          <a:effectLst>
            <a:outerShdw blurRad="50800" dist="38100" dir="5400000" algn="t" rotWithShape="0">
              <a:srgbClr val="000000">
                <a:alpha val="42745"/>
              </a:srgbClr>
            </a:outerShdw>
          </a:effectLst>
        </p:spPr>
      </p:pic>
      <p:sp>
        <p:nvSpPr>
          <p:cNvPr id="405" name="Google Shape;405;p46"/>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46" descr="nghiệm pháp cơ thắt lưng chậu"/>
          <p:cNvPicPr preferRelativeResize="0"/>
          <p:nvPr/>
        </p:nvPicPr>
        <p:blipFill rotWithShape="1">
          <a:blip r:embed="rId5">
            <a:alphaModFix/>
          </a:blip>
          <a:srcRect r="1554" b="1"/>
          <a:stretch/>
        </p:blipFill>
        <p:spPr>
          <a:xfrm>
            <a:off x="7554138" y="544598"/>
            <a:ext cx="3990161" cy="2766290"/>
          </a:xfrm>
          <a:prstGeom prst="rect">
            <a:avLst/>
          </a:prstGeom>
          <a:noFill/>
          <a:ln>
            <a:noFill/>
          </a:ln>
          <a:effectLst>
            <a:outerShdw blurRad="50800" dist="38100" dir="5400000" algn="t" rotWithShape="0">
              <a:srgbClr val="000000">
                <a:alpha val="42745"/>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p:nvPr/>
        </p:nvSpPr>
        <p:spPr>
          <a:xfrm>
            <a:off x="480646" y="472674"/>
            <a:ext cx="10105292"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FF0000"/>
                </a:solidFill>
                <a:latin typeface="Calibri"/>
                <a:ea typeface="Calibri"/>
                <a:cs typeface="Calibri"/>
                <a:sym typeface="Calibri"/>
              </a:rPr>
              <a:t>VRT sau manh tràng</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Vị trí than đau có thể nằm cao hơn, ở vùng hông phải. Các dấu hiệu ấn đau ở thành bụng trước có thể không rõ, thay vào đó lại có ấn đau vùng hố thắt lưng phải hay trên mào chậu phải. Ruột thừa viêm kích thích cơ thắt lưng chậu bên phải dấu hiệu ‘cơ thắt lưng chậu”: nằm ưỡn hông phải và co nhẹ đùi phải để tìm tư thế giảm đau, khi ấn duỗi đùi ra thì có cảm giác đau. Cũng có thể cho bệnh nhân nằm nghiêng trái với đùi và gối duỗi thẳng,  khi kéo đùi phải bệnh nhân ra phía sau làm căng cơ thắt lưng chậu sẽ gây đau.</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b="1" i="1">
                <a:solidFill>
                  <a:srgbClr val="FF0000"/>
                </a:solidFill>
                <a:latin typeface="Calibri"/>
                <a:ea typeface="Calibri"/>
                <a:cs typeface="Calibri"/>
                <a:sym typeface="Calibri"/>
              </a:rPr>
              <a:t>Viêm ruột thừa tiểu khung</a:t>
            </a:r>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Bệnh nhân có triệu chứng tiểu lắt nhắt, tiểu gắt (do kích thích bàng quang) hay mót rặn (do kích thích trực tràng). Khám bụng thấy vị trí ấn đau thấp ở hố chậu phải, gần vế phía khớp mu. Thăm trực tràng hay âm đạo có thể thấy ấn đau phía bên phải. Nghiệm pháp cơ bịt có thể dương tính: bệnh nhân đau ở hạ vị và mặt trong đùi phải khi ở tư thế nằm ngửa, háng-gối phải gấp 900 và đùi xoay vào trong.</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lứa tuổi</a:t>
            </a:r>
            <a:endParaRPr>
              <a:solidFill>
                <a:srgbClr val="FF0000"/>
              </a:solidFill>
            </a:endParaRPr>
          </a:p>
        </p:txBody>
      </p:sp>
      <p:sp>
        <p:nvSpPr>
          <p:cNvPr id="418" name="Google Shape;418;p48"/>
          <p:cNvSpPr txBox="1">
            <a:spLocks noGrp="1"/>
          </p:cNvSpPr>
          <p:nvPr>
            <p:ph type="body" idx="1"/>
          </p:nvPr>
        </p:nvSpPr>
        <p:spPr>
          <a:xfrm>
            <a:off x="434340" y="2045970"/>
            <a:ext cx="10607040" cy="460629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2400"/>
              <a:buChar char="•"/>
            </a:pPr>
            <a:r>
              <a:rPr lang="en-US" sz="2400" dirty="0" err="1"/>
              <a:t>Trẻ</a:t>
            </a:r>
            <a:r>
              <a:rPr lang="en-US" sz="2400" dirty="0"/>
              <a:t> </a:t>
            </a:r>
            <a:r>
              <a:rPr lang="en-US" sz="2400" dirty="0" err="1"/>
              <a:t>em</a:t>
            </a:r>
            <a:r>
              <a:rPr lang="en-US" sz="2400" dirty="0"/>
              <a:t> :</a:t>
            </a:r>
            <a:br>
              <a:rPr lang="en-US" sz="2400" dirty="0"/>
            </a:br>
            <a:r>
              <a:rPr lang="en-US" sz="2400" dirty="0"/>
              <a:t>- </a:t>
            </a:r>
            <a:r>
              <a:rPr lang="en-US" sz="2400" dirty="0" err="1"/>
              <a:t>khó</a:t>
            </a:r>
            <a:r>
              <a:rPr lang="en-US" sz="2400" dirty="0"/>
              <a:t> </a:t>
            </a:r>
            <a:r>
              <a:rPr lang="en-US" sz="2400" dirty="0" err="1"/>
              <a:t>khám</a:t>
            </a:r>
            <a:r>
              <a:rPr lang="en-US" sz="2400" dirty="0"/>
              <a:t>, </a:t>
            </a:r>
            <a:r>
              <a:rPr lang="en-US" sz="2400" dirty="0" err="1"/>
              <a:t>khó</a:t>
            </a:r>
            <a:r>
              <a:rPr lang="en-US" sz="2400" dirty="0"/>
              <a:t> </a:t>
            </a:r>
            <a:r>
              <a:rPr lang="en-US" sz="2400" dirty="0" err="1"/>
              <a:t>khai</a:t>
            </a:r>
            <a:r>
              <a:rPr lang="en-US" sz="2400" dirty="0"/>
              <a:t> </a:t>
            </a:r>
            <a:r>
              <a:rPr lang="en-US" sz="2400" dirty="0" err="1"/>
              <a:t>thác</a:t>
            </a:r>
            <a:r>
              <a:rPr lang="en-US" sz="2400" dirty="0"/>
              <a:t> </a:t>
            </a:r>
            <a:r>
              <a:rPr lang="en-US" sz="2400" dirty="0" err="1"/>
              <a:t>bệnh</a:t>
            </a:r>
            <a:r>
              <a:rPr lang="en-US" sz="2400" dirty="0"/>
              <a:t> </a:t>
            </a:r>
            <a:r>
              <a:rPr lang="en-US" sz="2400" dirty="0" err="1"/>
              <a:t>sử</a:t>
            </a:r>
            <a:br>
              <a:rPr lang="en-US" sz="2400" dirty="0"/>
            </a:br>
            <a:r>
              <a:rPr lang="en-US" sz="2400" dirty="0"/>
              <a:t>- TC </a:t>
            </a:r>
            <a:r>
              <a:rPr lang="en-US" sz="2400" dirty="0" err="1"/>
              <a:t>không</a:t>
            </a:r>
            <a:r>
              <a:rPr lang="en-US" sz="2400" dirty="0"/>
              <a:t> </a:t>
            </a:r>
            <a:r>
              <a:rPr lang="en-US" sz="2400" dirty="0" err="1"/>
              <a:t>điển</a:t>
            </a:r>
            <a:r>
              <a:rPr lang="en-US" sz="2400" dirty="0"/>
              <a:t> </a:t>
            </a:r>
            <a:r>
              <a:rPr lang="en-US" sz="2400" dirty="0" err="1"/>
              <a:t>hình</a:t>
            </a:r>
            <a:r>
              <a:rPr lang="en-US" sz="2400" dirty="0"/>
              <a:t>: </a:t>
            </a:r>
            <a:r>
              <a:rPr lang="en-US" sz="2400" dirty="0" err="1"/>
              <a:t>cơ</a:t>
            </a:r>
            <a:r>
              <a:rPr lang="en-US" sz="2400" dirty="0"/>
              <a:t> </a:t>
            </a:r>
            <a:r>
              <a:rPr lang="en-US" sz="2400" dirty="0" err="1"/>
              <a:t>năng</a:t>
            </a:r>
            <a:r>
              <a:rPr lang="en-US" sz="2400" dirty="0"/>
              <a:t> (50-68%), </a:t>
            </a:r>
            <a:r>
              <a:rPr lang="en-US" sz="2400" dirty="0" err="1"/>
              <a:t>thực</a:t>
            </a:r>
            <a:r>
              <a:rPr lang="en-US" sz="2400" dirty="0"/>
              <a:t> </a:t>
            </a:r>
            <a:r>
              <a:rPr lang="en-US" sz="2400" dirty="0" err="1"/>
              <a:t>thể</a:t>
            </a:r>
            <a:r>
              <a:rPr lang="en-US" sz="2400" dirty="0"/>
              <a:t> (17-69%)</a:t>
            </a:r>
            <a:br>
              <a:rPr lang="en-US" sz="2400" dirty="0"/>
            </a:br>
            <a:r>
              <a:rPr lang="en-US" sz="2400" dirty="0"/>
              <a:t>- </a:t>
            </a:r>
            <a:r>
              <a:rPr lang="en-US" sz="2400" dirty="0" err="1"/>
              <a:t>cần</a:t>
            </a:r>
            <a:r>
              <a:rPr lang="en-US" sz="2400" dirty="0"/>
              <a:t> </a:t>
            </a:r>
            <a:r>
              <a:rPr lang="en-US" sz="2400" dirty="0" err="1"/>
              <a:t>phân</a:t>
            </a:r>
            <a:r>
              <a:rPr lang="en-US" sz="2400" dirty="0"/>
              <a:t> </a:t>
            </a:r>
            <a:r>
              <a:rPr lang="en-US" sz="2400" dirty="0" err="1"/>
              <a:t>biệt</a:t>
            </a:r>
            <a:r>
              <a:rPr lang="en-US" sz="2400" dirty="0"/>
              <a:t> </a:t>
            </a:r>
            <a:r>
              <a:rPr lang="en-US" sz="2400" dirty="0" err="1"/>
              <a:t>với</a:t>
            </a:r>
            <a:r>
              <a:rPr lang="en-US" sz="2400" dirty="0"/>
              <a:t> </a:t>
            </a:r>
            <a:r>
              <a:rPr lang="en-US" sz="2400" dirty="0" err="1"/>
              <a:t>nhiều</a:t>
            </a:r>
            <a:r>
              <a:rPr lang="en-US" sz="2400" dirty="0"/>
              <a:t> </a:t>
            </a:r>
            <a:r>
              <a:rPr lang="en-US" sz="2400" dirty="0" err="1"/>
              <a:t>bệnh</a:t>
            </a:r>
            <a:r>
              <a:rPr lang="en-US" sz="2400" dirty="0"/>
              <a:t> </a:t>
            </a:r>
            <a:r>
              <a:rPr lang="en-US" sz="2400" dirty="0" err="1"/>
              <a:t>nội</a:t>
            </a:r>
            <a:r>
              <a:rPr lang="en-US" sz="2400" dirty="0"/>
              <a:t> khoa : </a:t>
            </a:r>
            <a:r>
              <a:rPr lang="en-US" sz="2400" dirty="0" err="1"/>
              <a:t>viêm</a:t>
            </a:r>
            <a:r>
              <a:rPr lang="en-US" sz="2400" dirty="0"/>
              <a:t> </a:t>
            </a:r>
            <a:r>
              <a:rPr lang="en-US" sz="2400" dirty="0" err="1"/>
              <a:t>phổi</a:t>
            </a:r>
            <a:r>
              <a:rPr lang="en-US" sz="2400" dirty="0"/>
              <a:t>, </a:t>
            </a:r>
            <a:r>
              <a:rPr lang="en-US" sz="2400" dirty="0" err="1"/>
              <a:t>nhiễm</a:t>
            </a:r>
            <a:r>
              <a:rPr lang="en-US" sz="2400" dirty="0"/>
              <a:t> </a:t>
            </a:r>
            <a:r>
              <a:rPr lang="en-US" sz="2400" dirty="0" err="1"/>
              <a:t>trùng</a:t>
            </a:r>
            <a:r>
              <a:rPr lang="en-US" sz="2400" dirty="0"/>
              <a:t> </a:t>
            </a:r>
            <a:r>
              <a:rPr lang="en-US" sz="2400" dirty="0" err="1"/>
              <a:t>tiêu</a:t>
            </a:r>
            <a:r>
              <a:rPr lang="en-US" sz="2400" dirty="0"/>
              <a:t> </a:t>
            </a:r>
            <a:r>
              <a:rPr lang="en-US" sz="2400" dirty="0" err="1"/>
              <a:t>hoá</a:t>
            </a:r>
            <a:r>
              <a:rPr lang="en-US" sz="2400" dirty="0"/>
              <a:t>, SXH</a:t>
            </a:r>
            <a:br>
              <a:rPr lang="en-US" sz="2400" dirty="0"/>
            </a:br>
            <a:r>
              <a:rPr lang="en-US" sz="2400" dirty="0"/>
              <a:t>- NÊN : </a:t>
            </a:r>
            <a:r>
              <a:rPr lang="en-US" sz="2400" dirty="0" err="1"/>
              <a:t>sử</a:t>
            </a:r>
            <a:r>
              <a:rPr lang="en-US" sz="2400" dirty="0"/>
              <a:t> </a:t>
            </a:r>
            <a:r>
              <a:rPr lang="en-US" sz="2400" dirty="0" err="1"/>
              <a:t>dụng</a:t>
            </a:r>
            <a:r>
              <a:rPr lang="en-US" sz="2400" dirty="0"/>
              <a:t> </a:t>
            </a:r>
            <a:r>
              <a:rPr lang="en-US" sz="2400" dirty="0" err="1"/>
              <a:t>bảng</a:t>
            </a:r>
            <a:r>
              <a:rPr lang="en-US" sz="2400" dirty="0"/>
              <a:t> </a:t>
            </a:r>
            <a:r>
              <a:rPr lang="en-US" sz="2400" dirty="0" err="1"/>
              <a:t>điểm</a:t>
            </a:r>
            <a:r>
              <a:rPr lang="en-US" sz="2400" dirty="0"/>
              <a:t>, </a:t>
            </a:r>
            <a:r>
              <a:rPr lang="en-US" sz="2400" dirty="0" err="1"/>
              <a:t>siêu</a:t>
            </a:r>
            <a:r>
              <a:rPr lang="en-US" sz="2400" dirty="0"/>
              <a:t> </a:t>
            </a:r>
            <a:r>
              <a:rPr lang="en-US" sz="2400" dirty="0" err="1"/>
              <a:t>âm</a:t>
            </a:r>
            <a:r>
              <a:rPr lang="en-US" sz="2400" dirty="0"/>
              <a:t> </a:t>
            </a:r>
            <a:r>
              <a:rPr lang="en-US" sz="2400" dirty="0" err="1"/>
              <a:t>bụng</a:t>
            </a:r>
            <a:endParaRPr dirty="0"/>
          </a:p>
          <a:p>
            <a:pPr marL="342900" lvl="0" indent="-228600" algn="l" rtl="0">
              <a:spcBef>
                <a:spcPts val="480"/>
              </a:spcBef>
              <a:spcAft>
                <a:spcPts val="0"/>
              </a:spcAft>
              <a:buSzPts val="2400"/>
              <a:buChar char="•"/>
            </a:pPr>
            <a:r>
              <a:rPr lang="en-US" sz="2400" dirty="0" err="1"/>
              <a:t>Người</a:t>
            </a:r>
            <a:r>
              <a:rPr lang="en-US" sz="2400" dirty="0"/>
              <a:t> </a:t>
            </a:r>
            <a:r>
              <a:rPr lang="en-US" sz="2400" dirty="0" err="1"/>
              <a:t>già</a:t>
            </a:r>
            <a:r>
              <a:rPr lang="en-US" sz="2400" dirty="0"/>
              <a:t> :</a:t>
            </a:r>
            <a:br>
              <a:rPr lang="en-US" sz="2400" dirty="0"/>
            </a:br>
            <a:r>
              <a:rPr lang="en-US" sz="2400" dirty="0"/>
              <a:t>- </a:t>
            </a:r>
            <a:r>
              <a:rPr lang="en-US" sz="2400" dirty="0" err="1"/>
              <a:t>tỉ</a:t>
            </a:r>
            <a:r>
              <a:rPr lang="en-US" sz="2400" dirty="0"/>
              <a:t> </a:t>
            </a:r>
            <a:r>
              <a:rPr lang="en-US" sz="2400" dirty="0" err="1"/>
              <a:t>lệ</a:t>
            </a:r>
            <a:r>
              <a:rPr lang="en-US" sz="2400" dirty="0"/>
              <a:t> VPM </a:t>
            </a:r>
            <a:r>
              <a:rPr lang="en-US" sz="2400" dirty="0" err="1"/>
              <a:t>cao</a:t>
            </a:r>
            <a:r>
              <a:rPr lang="en-US" sz="2400" dirty="0"/>
              <a:t> (50% ở BN &gt;65 </a:t>
            </a:r>
            <a:r>
              <a:rPr lang="en-US" sz="2400" dirty="0" err="1"/>
              <a:t>tuổi</a:t>
            </a:r>
            <a:r>
              <a:rPr lang="en-US" sz="2400" dirty="0"/>
              <a:t>) do TCLS </a:t>
            </a:r>
            <a:r>
              <a:rPr lang="en-US" sz="2400" dirty="0" err="1"/>
              <a:t>không</a:t>
            </a:r>
            <a:r>
              <a:rPr lang="en-US" sz="2400" dirty="0"/>
              <a:t> </a:t>
            </a:r>
            <a:r>
              <a:rPr lang="en-US" sz="2400" dirty="0" err="1"/>
              <a:t>rõ</a:t>
            </a:r>
            <a:r>
              <a:rPr lang="en-US" sz="2400" dirty="0"/>
              <a:t>, </a:t>
            </a:r>
            <a:r>
              <a:rPr lang="en-US" sz="2400" dirty="0" err="1"/>
              <a:t>sức</a:t>
            </a:r>
            <a:r>
              <a:rPr lang="en-US" sz="2400" dirty="0"/>
              <a:t> </a:t>
            </a:r>
            <a:r>
              <a:rPr lang="en-US" sz="2400" dirty="0" err="1"/>
              <a:t>đề</a:t>
            </a:r>
            <a:r>
              <a:rPr lang="en-US" sz="2400" dirty="0"/>
              <a:t> </a:t>
            </a:r>
            <a:r>
              <a:rPr lang="en-US" sz="2400" dirty="0" err="1"/>
              <a:t>kháng</a:t>
            </a:r>
            <a:r>
              <a:rPr lang="en-US" sz="2400" dirty="0"/>
              <a:t> </a:t>
            </a:r>
            <a:r>
              <a:rPr lang="en-US" sz="2400" dirty="0" err="1"/>
              <a:t>yếu</a:t>
            </a:r>
            <a:r>
              <a:rPr lang="en-US" sz="2400" dirty="0"/>
              <a:t>, </a:t>
            </a:r>
            <a:r>
              <a:rPr lang="en-US" sz="2400" dirty="0" err="1"/>
              <a:t>thuốc</a:t>
            </a:r>
            <a:r>
              <a:rPr lang="en-US" sz="2400" dirty="0"/>
              <a:t> </a:t>
            </a:r>
            <a:r>
              <a:rPr lang="en-US" sz="2400" dirty="0" err="1"/>
              <a:t>điều</a:t>
            </a:r>
            <a:r>
              <a:rPr lang="en-US" sz="2400" dirty="0"/>
              <a:t> </a:t>
            </a:r>
            <a:r>
              <a:rPr lang="en-US" sz="2400" dirty="0" err="1"/>
              <a:t>trị</a:t>
            </a:r>
            <a:r>
              <a:rPr lang="en-US" sz="2400" dirty="0"/>
              <a:t> </a:t>
            </a:r>
            <a:r>
              <a:rPr lang="en-US" sz="2400" dirty="0" err="1"/>
              <a:t>bệnh</a:t>
            </a:r>
            <a:r>
              <a:rPr lang="en-US" sz="2400" dirty="0"/>
              <a:t> </a:t>
            </a:r>
            <a:r>
              <a:rPr lang="en-US" sz="2400" dirty="0" err="1"/>
              <a:t>nền</a:t>
            </a:r>
            <a:r>
              <a:rPr lang="en-US" sz="2400" dirty="0"/>
              <a:t> </a:t>
            </a:r>
            <a:r>
              <a:rPr lang="en-US" sz="2400" dirty="0" err="1"/>
              <a:t>che</a:t>
            </a:r>
            <a:r>
              <a:rPr lang="en-US" sz="2400" dirty="0"/>
              <a:t> </a:t>
            </a:r>
            <a:r>
              <a:rPr lang="en-US" sz="2400" dirty="0" err="1"/>
              <a:t>lấp</a:t>
            </a:r>
            <a:r>
              <a:rPr lang="en-US" sz="2400" dirty="0"/>
              <a:t> </a:t>
            </a:r>
            <a:r>
              <a:rPr lang="en-US" sz="2400" dirty="0" err="1"/>
              <a:t>triệu</a:t>
            </a:r>
            <a:r>
              <a:rPr lang="en-US" sz="2400" dirty="0"/>
              <a:t> </a:t>
            </a:r>
            <a:r>
              <a:rPr lang="en-US" sz="2400" dirty="0" err="1"/>
              <a:t>chứng</a:t>
            </a:r>
            <a:r>
              <a:rPr lang="en-US" sz="2400" dirty="0"/>
              <a:t>, RT </a:t>
            </a:r>
            <a:r>
              <a:rPr lang="en-US" sz="2400" dirty="0" err="1"/>
              <a:t>dễ</a:t>
            </a:r>
            <a:r>
              <a:rPr lang="en-US" sz="2400" dirty="0"/>
              <a:t> </a:t>
            </a:r>
            <a:r>
              <a:rPr lang="en-US" sz="2400" dirty="0" err="1"/>
              <a:t>thiếu</a:t>
            </a:r>
            <a:r>
              <a:rPr lang="en-US" sz="2400" dirty="0"/>
              <a:t> </a:t>
            </a:r>
            <a:r>
              <a:rPr lang="en-US" sz="2400" dirty="0" err="1"/>
              <a:t>máu</a:t>
            </a:r>
            <a:r>
              <a:rPr lang="en-US" sz="2400" dirty="0"/>
              <a:t> do </a:t>
            </a:r>
            <a:r>
              <a:rPr lang="en-US" sz="2400" dirty="0" err="1"/>
              <a:t>xơ</a:t>
            </a:r>
            <a:r>
              <a:rPr lang="en-US" sz="2400" dirty="0"/>
              <a:t> </a:t>
            </a:r>
            <a:r>
              <a:rPr lang="en-US" sz="2400" dirty="0" err="1"/>
              <a:t>vữa</a:t>
            </a:r>
            <a:r>
              <a:rPr lang="en-US" sz="2400" dirty="0"/>
              <a:t> </a:t>
            </a:r>
            <a:r>
              <a:rPr lang="en-US" sz="2400" dirty="0" err="1"/>
              <a:t>mạch</a:t>
            </a:r>
            <a:r>
              <a:rPr lang="en-US" sz="2400" dirty="0"/>
              <a:t> </a:t>
            </a:r>
            <a:r>
              <a:rPr lang="en-US" sz="2400" dirty="0" err="1"/>
              <a:t>máu</a:t>
            </a:r>
            <a:br>
              <a:rPr lang="en-US" sz="2400" dirty="0"/>
            </a:br>
            <a:r>
              <a:rPr lang="en-US" sz="2400" dirty="0"/>
              <a:t>- 2 </a:t>
            </a:r>
            <a:r>
              <a:rPr lang="en-US" sz="2400" dirty="0" err="1"/>
              <a:t>thể</a:t>
            </a:r>
            <a:r>
              <a:rPr lang="en-US" sz="2400" dirty="0"/>
              <a:t> </a:t>
            </a:r>
            <a:r>
              <a:rPr lang="en-US" sz="2400" dirty="0" err="1"/>
              <a:t>thường</a:t>
            </a:r>
            <a:r>
              <a:rPr lang="en-US" sz="2400" dirty="0"/>
              <a:t> </a:t>
            </a:r>
            <a:r>
              <a:rPr lang="en-US" sz="2400" dirty="0" err="1"/>
              <a:t>gặp</a:t>
            </a:r>
            <a:r>
              <a:rPr lang="en-US" sz="2400" dirty="0"/>
              <a:t> : </a:t>
            </a:r>
            <a:r>
              <a:rPr lang="en-US" sz="2400" dirty="0" err="1"/>
              <a:t>giả</a:t>
            </a:r>
            <a:r>
              <a:rPr lang="en-US" sz="2400" dirty="0"/>
              <a:t> u &amp; </a:t>
            </a:r>
            <a:r>
              <a:rPr lang="en-US" sz="2400" dirty="0" err="1"/>
              <a:t>bán</a:t>
            </a:r>
            <a:r>
              <a:rPr lang="en-US" sz="2400" dirty="0"/>
              <a:t> </a:t>
            </a:r>
            <a:r>
              <a:rPr lang="en-US" sz="2400" dirty="0" err="1"/>
              <a:t>tắc</a:t>
            </a:r>
            <a:r>
              <a:rPr lang="en-US" sz="2400" dirty="0"/>
              <a:t> </a:t>
            </a:r>
            <a:r>
              <a:rPr lang="en-US" sz="2400" dirty="0" err="1"/>
              <a:t>ruột</a:t>
            </a:r>
            <a:br>
              <a:rPr lang="en-US" sz="2400" dirty="0"/>
            </a:br>
            <a:r>
              <a:rPr lang="en-US" sz="2400" dirty="0"/>
              <a:t>- NÊN : </a:t>
            </a:r>
            <a:r>
              <a:rPr lang="en-US" sz="2400" dirty="0" err="1"/>
              <a:t>CTscan</a:t>
            </a:r>
            <a:r>
              <a:rPr lang="en-US" sz="2400" dirty="0"/>
              <a:t> </a:t>
            </a:r>
            <a:r>
              <a:rPr lang="en-US" sz="2400" dirty="0" err="1"/>
              <a:t>bụng</a:t>
            </a:r>
            <a:r>
              <a:rPr lang="en-US" sz="2400" dirty="0"/>
              <a:t> </a:t>
            </a:r>
            <a:br>
              <a:rPr lang="en-US" sz="2400" dirty="0"/>
            </a:b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645130"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MỞ ĐẦU</a:t>
            </a:r>
            <a:endParaRPr>
              <a:latin typeface="Arial"/>
              <a:ea typeface="Arial"/>
              <a:cs typeface="Arial"/>
              <a:sym typeface="Arial"/>
            </a:endParaRPr>
          </a:p>
        </p:txBody>
      </p:sp>
      <p:sp>
        <p:nvSpPr>
          <p:cNvPr id="127" name="Google Shape;127;p5"/>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lnSpc>
                <a:spcPct val="90000"/>
              </a:lnSpc>
              <a:spcBef>
                <a:spcPts val="0"/>
              </a:spcBef>
              <a:spcAft>
                <a:spcPts val="0"/>
              </a:spcAft>
              <a:buSzPts val="2400"/>
              <a:buChar char="•"/>
            </a:pPr>
            <a:r>
              <a:rPr lang="en-US" sz="2400">
                <a:latin typeface="Times New Roman"/>
                <a:ea typeface="Times New Roman"/>
                <a:cs typeface="Times New Roman"/>
                <a:sym typeface="Times New Roman"/>
              </a:rPr>
              <a:t>VRT : cấp cứu bụng ngoại khoa thường gặp nhất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nguy cơ mắc phải (lifetime risk) : 7-8%</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xuất độ : 5,7 – 50/100 000 dân</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Tuổi thường gặp : 10 – 30, hiếm hơn ở trẻ nhỏ &amp; người già</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Biểu hiện lâm sàng đa dạng</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chẩn đoán nhầm 15,3%, tương tự tỉ lệ chẩn đoán trễ!!!</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tỉ lệ chẩn đoán nhầm ở nữ &gt; ở nam (22,2% vs 9,3%)</a:t>
            </a:r>
            <a:endParaRPr/>
          </a:p>
          <a:p>
            <a:pPr marL="342900" lvl="0" indent="-228600" algn="l" rtl="0">
              <a:lnSpc>
                <a:spcPct val="90000"/>
              </a:lnSpc>
              <a:spcBef>
                <a:spcPts val="480"/>
              </a:spcBef>
              <a:spcAft>
                <a:spcPts val="0"/>
              </a:spcAft>
              <a:buSzPts val="2400"/>
              <a:buChar char="•"/>
            </a:pPr>
            <a:r>
              <a:rPr lang="en-US" sz="2400">
                <a:latin typeface="Times New Roman"/>
                <a:ea typeface="Times New Roman"/>
                <a:cs typeface="Times New Roman"/>
                <a:sym typeface="Times New Roman"/>
              </a:rPr>
              <a:t>Cần được chẩn đoán &amp; điều trị sớm</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mổ sớm : tử vong 0,1 – 0,2%</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mổ trễ : tử vong 10 – 20%, nguy cơ tắc ruột sau mổ</a:t>
            </a:r>
            <a:endParaRPr/>
          </a:p>
          <a:p>
            <a:pPr marL="342900" lvl="0" indent="-76200" algn="l" rtl="0">
              <a:lnSpc>
                <a:spcPct val="90000"/>
              </a:lnSpc>
              <a:spcBef>
                <a:spcPts val="480"/>
              </a:spcBef>
              <a:spcAft>
                <a:spcPts val="0"/>
              </a:spcAft>
              <a:buSzPts val="2400"/>
              <a:buNone/>
            </a:pPr>
            <a:endParaRPr sz="2400">
              <a:latin typeface="Times New Roman"/>
              <a:ea typeface="Times New Roman"/>
              <a:cs typeface="Times New Roman"/>
              <a:sym typeface="Times New Roman"/>
            </a:endParaRPr>
          </a:p>
          <a:p>
            <a:pPr marL="0" lvl="0" indent="0" algn="r" rtl="0">
              <a:lnSpc>
                <a:spcPct val="90000"/>
              </a:lnSpc>
              <a:spcBef>
                <a:spcPts val="480"/>
              </a:spcBef>
              <a:spcAft>
                <a:spcPts val="0"/>
              </a:spcAft>
              <a:buSzPts val="2400"/>
              <a:buNone/>
            </a:pPr>
            <a:r>
              <a:rPr lang="en-US" sz="2400" i="1">
                <a:latin typeface="Times New Roman"/>
                <a:ea typeface="Times New Roman"/>
                <a:cs typeface="Times New Roman"/>
                <a:sym typeface="Times New Roman"/>
              </a:rPr>
              <a:t>The Lancet Vol 386 Sep 26, 2015</a:t>
            </a:r>
            <a:endParaRPr sz="2400" i="1">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9"/>
          <p:cNvSpPr/>
          <p:nvPr/>
        </p:nvSpPr>
        <p:spPr>
          <a:xfrm>
            <a:off x="480646" y="472674"/>
            <a:ext cx="10105292" cy="5016718"/>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000" b="1" i="1" u="none" strike="noStrike" cap="none" dirty="0">
                <a:solidFill>
                  <a:srgbClr val="FF0000"/>
                </a:solidFill>
                <a:latin typeface="Calibri"/>
                <a:ea typeface="Calibri"/>
                <a:cs typeface="Calibri"/>
                <a:sym typeface="Calibri"/>
              </a:rPr>
              <a:t>Ở </a:t>
            </a:r>
            <a:r>
              <a:rPr lang="en-US" sz="2000" b="1" i="1" u="none" strike="noStrike" cap="none" dirty="0" err="1">
                <a:solidFill>
                  <a:srgbClr val="FF0000"/>
                </a:solidFill>
                <a:latin typeface="Calibri"/>
                <a:ea typeface="Calibri"/>
                <a:cs typeface="Calibri"/>
                <a:sym typeface="Calibri"/>
              </a:rPr>
              <a:t>trẻ</a:t>
            </a:r>
            <a:r>
              <a:rPr lang="en-US" sz="2000" b="1" i="1" u="none" strike="noStrike" cap="none" dirty="0">
                <a:solidFill>
                  <a:srgbClr val="FF0000"/>
                </a:solidFill>
                <a:latin typeface="Calibri"/>
                <a:ea typeface="Calibri"/>
                <a:cs typeface="Calibri"/>
                <a:sym typeface="Calibri"/>
              </a:rPr>
              <a:t> </a:t>
            </a:r>
            <a:r>
              <a:rPr lang="en-US" sz="2000" b="1" i="1" u="none" strike="noStrike" cap="none" dirty="0" err="1">
                <a:solidFill>
                  <a:srgbClr val="FF0000"/>
                </a:solidFill>
                <a:latin typeface="Calibri"/>
                <a:ea typeface="Calibri"/>
                <a:cs typeface="Calibri"/>
                <a:sym typeface="Calibri"/>
              </a:rPr>
              <a:t>em</a:t>
            </a:r>
            <a:r>
              <a:rPr lang="en-US" sz="2000" b="1" i="1" u="none" strike="noStrike" cap="none" dirty="0">
                <a:solidFill>
                  <a:srgbClr val="FF0000"/>
                </a:solidFill>
                <a:latin typeface="Calibri"/>
                <a:ea typeface="Calibri"/>
                <a:cs typeface="Calibri"/>
                <a:sym typeface="Calibri"/>
              </a:rPr>
              <a:t> </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VRT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cứu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ngoại</a:t>
            </a:r>
            <a:r>
              <a:rPr lang="en-US" sz="2000" i="1" dirty="0">
                <a:solidFill>
                  <a:srgbClr val="FF0000"/>
                </a:solidFill>
                <a:latin typeface="Calibri"/>
                <a:ea typeface="Calibri"/>
                <a:cs typeface="Calibri"/>
                <a:sym typeface="Calibri"/>
              </a:rPr>
              <a:t> khoa ổ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nhất</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Biểu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hiện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không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như</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lớn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một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nhỏ</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khai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bệnh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sử</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càng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cơ</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50 – 68%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thực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hình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trong</a:t>
            </a:r>
            <a:r>
              <a:rPr lang="en-US" sz="2000" i="1" dirty="0">
                <a:solidFill>
                  <a:srgbClr val="FF0000"/>
                </a:solidFill>
                <a:latin typeface="Calibri"/>
                <a:ea typeface="Calibri"/>
                <a:cs typeface="Calibri"/>
                <a:sym typeface="Calibri"/>
              </a:rPr>
              <a:t> 17 – 69% </a:t>
            </a:r>
            <a:r>
              <a:rPr lang="en-US" sz="2000" i="1" dirty="0" err="1">
                <a:solidFill>
                  <a:srgbClr val="FF0000"/>
                </a:solidFill>
                <a:latin typeface="Calibri"/>
                <a:ea typeface="Calibri"/>
                <a:cs typeface="Calibri"/>
                <a:sym typeface="Calibri"/>
              </a:rPr>
              <a:t>các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hợp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nhỏ</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thể</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sợ</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hãi</a:t>
            </a:r>
            <a:r>
              <a:rPr lang="en-US" sz="2000" i="1" dirty="0">
                <a:solidFill>
                  <a:srgbClr val="FF0000"/>
                </a:solidFill>
                <a:latin typeface="Calibri"/>
                <a:ea typeface="Calibri"/>
                <a:cs typeface="Calibri"/>
                <a:sym typeface="Calibri"/>
              </a:rPr>
              <a:t> hay </a:t>
            </a:r>
            <a:r>
              <a:rPr lang="en-US" sz="2000" i="1" dirty="0" err="1">
                <a:solidFill>
                  <a:srgbClr val="FF0000"/>
                </a:solidFill>
                <a:latin typeface="Calibri"/>
                <a:ea typeface="Calibri"/>
                <a:cs typeface="Calibri"/>
                <a:sym typeface="Calibri"/>
              </a:rPr>
              <a:t>khóc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lớn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dễ</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nhận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định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thành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mỏng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Nhưng</a:t>
            </a:r>
            <a:r>
              <a:rPr lang="en-US" sz="2000" i="1" dirty="0">
                <a:solidFill>
                  <a:srgbClr val="FF0000"/>
                </a:solidFill>
                <a:latin typeface="Calibri"/>
                <a:ea typeface="Calibri"/>
                <a:cs typeface="Calibri"/>
                <a:sym typeface="Calibri"/>
              </a:rPr>
              <a:t> 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những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bệnh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nội</a:t>
            </a:r>
            <a:r>
              <a:rPr lang="en-US" sz="2000" i="1" dirty="0">
                <a:solidFill>
                  <a:srgbClr val="FF0000"/>
                </a:solidFill>
                <a:latin typeface="Calibri"/>
                <a:ea typeface="Calibri"/>
                <a:cs typeface="Calibri"/>
                <a:sym typeface="Calibri"/>
              </a:rPr>
              <a:t> khoa hay </a:t>
            </a:r>
            <a:r>
              <a:rPr lang="en-US" sz="2000" i="1" dirty="0" err="1">
                <a:solidFill>
                  <a:srgbClr val="FF0000"/>
                </a:solidFill>
                <a:latin typeface="Calibri"/>
                <a:ea typeface="Calibri"/>
                <a:cs typeface="Calibri"/>
                <a:sym typeface="Calibri"/>
              </a:rPr>
              <a:t>gặp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chẩn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đoán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phân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biệt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với</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như</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viêm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hạch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mạc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viêm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phổi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thùy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sốt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xuất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huyết</a:t>
            </a:r>
            <a:r>
              <a:rPr lang="en-US" sz="2000" i="1" dirty="0">
                <a:solidFill>
                  <a:srgbClr val="FF0000"/>
                </a:solidFill>
                <a:latin typeface="Calibri"/>
                <a:ea typeface="Calibri"/>
                <a:cs typeface="Calibri"/>
                <a:sym typeface="Calibri"/>
              </a:rPr>
              <a:t>...</a:t>
            </a:r>
            <a:endParaRPr dirty="0"/>
          </a:p>
          <a:p>
            <a:pPr marL="0" marR="0" lvl="0" indent="0" algn="l" rtl="0">
              <a:spcBef>
                <a:spcPts val="0"/>
              </a:spcBef>
              <a:spcAft>
                <a:spcPts val="0"/>
              </a:spcAft>
              <a:buNone/>
            </a:pPr>
            <a:r>
              <a:rPr lang="en-US" sz="2000" i="1" dirty="0">
                <a:solidFill>
                  <a:srgbClr val="FF0000"/>
                </a:solidFill>
                <a:latin typeface="Calibri"/>
                <a:ea typeface="Calibri"/>
                <a:cs typeface="Calibri"/>
                <a:sym typeface="Calibri"/>
              </a:rPr>
              <a:t>Ở </a:t>
            </a:r>
            <a:r>
              <a:rPr lang="en-US" sz="2000" i="1" dirty="0" err="1">
                <a:solidFill>
                  <a:srgbClr val="FF0000"/>
                </a:solidFill>
                <a:latin typeface="Calibri"/>
                <a:ea typeface="Calibri"/>
                <a:cs typeface="Calibri"/>
                <a:sym typeface="Calibri"/>
              </a:rPr>
              <a:t>trẻ</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em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ngoài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Alvarado/</a:t>
            </a:r>
            <a:r>
              <a:rPr lang="en-US" sz="2000" i="1" dirty="0" err="1">
                <a:solidFill>
                  <a:srgbClr val="FF0000"/>
                </a:solidFill>
                <a:latin typeface="Calibri"/>
                <a:ea typeface="Calibri"/>
                <a:cs typeface="Calibri"/>
                <a:sym typeface="Calibri"/>
              </a:rPr>
              <a:t>Manstrels</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người</a:t>
            </a:r>
            <a:r>
              <a:rPr lang="en-US" sz="2000" i="1" dirty="0">
                <a:solidFill>
                  <a:srgbClr val="FF0000"/>
                </a:solidFill>
                <a:latin typeface="Calibri"/>
                <a:ea typeface="Calibri"/>
                <a:cs typeface="Calibri"/>
                <a:sym typeface="Calibri"/>
              </a:rPr>
              <a:t> ta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thường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sử</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dụng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PAS (Pediatric appendicitis score) </a:t>
            </a:r>
            <a:r>
              <a:rPr lang="en-US" sz="2000" i="1" dirty="0" err="1">
                <a:solidFill>
                  <a:srgbClr val="FF0000"/>
                </a:solidFill>
                <a:latin typeface="Calibri"/>
                <a:ea typeface="Calibri"/>
                <a:cs typeface="Calibri"/>
                <a:sym typeface="Calibri"/>
              </a:rPr>
              <a:t>được</a:t>
            </a:r>
            <a:r>
              <a:rPr lang="en-US" sz="2000" i="1" dirty="0">
                <a:solidFill>
                  <a:srgbClr val="FF0000"/>
                </a:solidFill>
                <a:latin typeface="Calibri"/>
                <a:ea typeface="Calibri"/>
                <a:cs typeface="Calibri"/>
                <a:sym typeface="Calibri"/>
              </a:rPr>
              <a:t> Samuel </a:t>
            </a:r>
            <a:r>
              <a:rPr lang="en-US" sz="2000" i="1" dirty="0" err="1">
                <a:solidFill>
                  <a:srgbClr val="FF0000"/>
                </a:solidFill>
                <a:latin typeface="Calibri"/>
                <a:ea typeface="Calibri"/>
                <a:cs typeface="Calibri"/>
                <a:sym typeface="Calibri"/>
              </a:rPr>
              <a:t>đề</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xuất</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năm</a:t>
            </a:r>
            <a:r>
              <a:rPr lang="en-US" sz="2000" i="1" dirty="0">
                <a:solidFill>
                  <a:srgbClr val="FF0000"/>
                </a:solidFill>
                <a:latin typeface="Calibri"/>
                <a:ea typeface="Calibri"/>
                <a:cs typeface="Calibri"/>
                <a:sym typeface="Calibri"/>
              </a:rPr>
              <a:t> 2002.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này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8 </a:t>
            </a:r>
            <a:r>
              <a:rPr lang="en-US" sz="2000" i="1" dirty="0" err="1">
                <a:solidFill>
                  <a:srgbClr val="FF0000"/>
                </a:solidFill>
                <a:latin typeface="Calibri"/>
                <a:ea typeface="Calibri"/>
                <a:cs typeface="Calibri"/>
                <a:sym typeface="Calibri"/>
              </a:rPr>
              <a:t>thành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tố</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tương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tự</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bảng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Alvarado,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khác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thay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dội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trực</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tiếp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bằng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dội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gián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tiếp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đau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hố</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chậu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phải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khi</a:t>
            </a:r>
            <a:r>
              <a:rPr lang="en-US" sz="2000" i="1" dirty="0">
                <a:solidFill>
                  <a:srgbClr val="FF0000"/>
                </a:solidFill>
                <a:latin typeface="Calibri"/>
                <a:ea typeface="Calibri"/>
                <a:cs typeface="Calibri"/>
                <a:sym typeface="Calibri"/>
              </a:rPr>
              <a:t> ho, </a:t>
            </a:r>
            <a:r>
              <a:rPr lang="en-US" sz="2000" i="1" dirty="0" err="1">
                <a:solidFill>
                  <a:srgbClr val="FF0000"/>
                </a:solidFill>
                <a:latin typeface="Calibri"/>
                <a:ea typeface="Calibri"/>
                <a:cs typeface="Calibri"/>
                <a:sym typeface="Calibri"/>
              </a:rPr>
              <a:t>nhảy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lò</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cò</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gõ</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và</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dấu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hiệu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này</a:t>
            </a:r>
            <a:r>
              <a:rPr lang="en-US" sz="2000" i="1" dirty="0">
                <a:solidFill>
                  <a:srgbClr val="FF0000"/>
                </a:solidFill>
                <a:latin typeface="Calibri"/>
                <a:ea typeface="Calibri"/>
                <a:cs typeface="Calibri"/>
                <a:sym typeface="Calibri"/>
              </a:rPr>
              <a:t> 2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đồng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thời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giảm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tăng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bạch</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còn</a:t>
            </a:r>
            <a:r>
              <a:rPr lang="en-US" sz="2000" i="1" dirty="0">
                <a:solidFill>
                  <a:srgbClr val="FF0000"/>
                </a:solidFill>
                <a:latin typeface="Calibri"/>
                <a:ea typeface="Calibri"/>
                <a:cs typeface="Calibri"/>
                <a:sym typeface="Calibri"/>
              </a:rPr>
              <a:t> 1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Tổng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10.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 5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chỉ</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cần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theo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dõi</a:t>
            </a:r>
            <a:r>
              <a:rPr lang="en-US" sz="2000" i="1" dirty="0">
                <a:solidFill>
                  <a:srgbClr val="FF0000"/>
                </a:solidFill>
                <a:latin typeface="Calibri"/>
                <a:ea typeface="Calibri"/>
                <a:cs typeface="Calibri"/>
                <a:sym typeface="Calibri"/>
              </a:rPr>
              <a:t>, ≥ 6 </a:t>
            </a:r>
            <a:r>
              <a:rPr lang="en-US" sz="2000" i="1" dirty="0" err="1">
                <a:solidFill>
                  <a:srgbClr val="FF0000"/>
                </a:solidFill>
                <a:latin typeface="Calibri"/>
                <a:ea typeface="Calibri"/>
                <a:cs typeface="Calibri"/>
                <a:sym typeface="Calibri"/>
              </a:rPr>
              <a:t>điểm</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nghĩ</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đến</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Cũng</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có</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nghiên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cứu</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cho</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thấy</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khả</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năng</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là</a:t>
            </a:r>
            <a:r>
              <a:rPr lang="en-US" sz="2000" i="1" dirty="0">
                <a:solidFill>
                  <a:srgbClr val="FF0000"/>
                </a:solidFill>
                <a:latin typeface="Calibri"/>
                <a:ea typeface="Calibri"/>
                <a:cs typeface="Calibri"/>
                <a:sym typeface="Calibri"/>
              </a:rPr>
              <a:t> &gt; 70%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&gt; 7, </a:t>
            </a:r>
            <a:r>
              <a:rPr lang="en-US" sz="2000" i="1" dirty="0" err="1">
                <a:solidFill>
                  <a:srgbClr val="FF0000"/>
                </a:solidFill>
                <a:latin typeface="Calibri"/>
                <a:ea typeface="Calibri"/>
                <a:cs typeface="Calibri"/>
                <a:sym typeface="Calibri"/>
              </a:rPr>
              <a:t>còn</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nếu</a:t>
            </a:r>
            <a:r>
              <a:rPr lang="en-US" sz="2000" i="1" dirty="0">
                <a:solidFill>
                  <a:srgbClr val="FF0000"/>
                </a:solidFill>
                <a:latin typeface="Calibri"/>
                <a:ea typeface="Calibri"/>
                <a:cs typeface="Calibri"/>
                <a:sym typeface="Calibri"/>
              </a:rPr>
              <a:t> PAS &lt; 2 </a:t>
            </a:r>
            <a:r>
              <a:rPr lang="en-US" sz="2000" i="1" dirty="0" err="1">
                <a:solidFill>
                  <a:srgbClr val="FF0000"/>
                </a:solidFill>
                <a:latin typeface="Calibri"/>
                <a:ea typeface="Calibri"/>
                <a:cs typeface="Calibri"/>
                <a:sym typeface="Calibri"/>
              </a:rPr>
              <a:t>thì</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loại</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trừ</a:t>
            </a:r>
            <a:r>
              <a:rPr lang="en-US" sz="2000" i="1" dirty="0">
                <a:solidFill>
                  <a:srgbClr val="FF0000"/>
                </a:solidFill>
                <a:latin typeface="Calibri"/>
                <a:ea typeface="Calibri"/>
                <a:cs typeface="Calibri"/>
                <a:sym typeface="Calibri"/>
              </a:rPr>
              <a:t> VRT </a:t>
            </a:r>
            <a:r>
              <a:rPr lang="en-US" sz="2000" i="1" dirty="0" err="1">
                <a:solidFill>
                  <a:srgbClr val="FF0000"/>
                </a:solidFill>
                <a:latin typeface="Calibri"/>
                <a:ea typeface="Calibri"/>
                <a:cs typeface="Calibri"/>
                <a:sym typeface="Calibri"/>
              </a:rPr>
              <a:t>cấp</a:t>
            </a:r>
            <a:r>
              <a:rPr lang="en-US" sz="2000" i="1" dirty="0">
                <a:solidFill>
                  <a:srgbClr val="FF0000"/>
                </a:solidFill>
                <a:latin typeface="Calibri"/>
                <a:ea typeface="Calibri"/>
                <a:cs typeface="Calibri"/>
                <a:sym typeface="Calibri"/>
              </a:rPr>
              <a:t> </a:t>
            </a:r>
            <a:r>
              <a:rPr lang="en-US" sz="2000" i="1" dirty="0" err="1">
                <a:solidFill>
                  <a:srgbClr val="FF0000"/>
                </a:solidFill>
                <a:latin typeface="Calibri"/>
                <a:ea typeface="Calibri"/>
                <a:cs typeface="Calibri"/>
                <a:sym typeface="Calibri"/>
              </a:rPr>
              <a:t>đúng</a:t>
            </a:r>
            <a:r>
              <a:rPr lang="en-US" sz="2000" i="1" dirty="0">
                <a:solidFill>
                  <a:srgbClr val="FF0000"/>
                </a:solidFill>
                <a:latin typeface="Calibri"/>
                <a:ea typeface="Calibri"/>
                <a:cs typeface="Calibri"/>
                <a:sym typeface="Calibri"/>
              </a:rPr>
              <a:t> 99%.  </a:t>
            </a:r>
            <a:endParaRPr dirty="0"/>
          </a:p>
          <a:p>
            <a:pPr marL="0" marR="0" lvl="0" indent="0" algn="l" rtl="0">
              <a:spcBef>
                <a:spcPts val="0"/>
              </a:spcBef>
              <a:spcAft>
                <a:spcPts val="0"/>
              </a:spcAft>
              <a:buNone/>
            </a:pPr>
            <a:endParaRPr sz="2000" i="1" dirty="0">
              <a:solidFill>
                <a:srgbClr val="FF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p:nvPr/>
        </p:nvSpPr>
        <p:spPr>
          <a:xfrm>
            <a:off x="644577" y="449705"/>
            <a:ext cx="10343213" cy="4524315"/>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400" b="1" i="1" u="none" strike="noStrike" cap="none">
                <a:solidFill>
                  <a:srgbClr val="FF0000"/>
                </a:solidFill>
                <a:latin typeface="Calibri"/>
                <a:ea typeface="Calibri"/>
                <a:cs typeface="Calibri"/>
                <a:sym typeface="Calibri"/>
              </a:rPr>
              <a:t>Ở người già  </a:t>
            </a:r>
            <a:endParaRPr sz="2400" b="1" i="1"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Chẩn đoán VRT 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có thể đến 50% ở bệnh nhân trên 65 tuổi.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Hai thể lâm sàng thường gặp ở VRT người già là bán tắc ruột và giả u. Cần phân biệt với các trường hợp có khối u ở manh tràng - đại tràng phải, bệnh túi thừa đại tràng, xoắn đại tràng chậu hông, đau sau nhiễm Herpes. Chụp CT bụng rất có giá trị trong chẩn đoán các trường hợp nghi ngờ VRT cấp ở người già nhưng phải lưu ý đến chức năng thận khi chỉ định. </a:t>
            </a:r>
            <a:endParaRPr sz="2400" i="1">
              <a:solidFill>
                <a:srgbClr val="FF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cơ địa</a:t>
            </a:r>
            <a:endParaRPr>
              <a:solidFill>
                <a:srgbClr val="FF0000"/>
              </a:solidFill>
            </a:endParaRPr>
          </a:p>
        </p:txBody>
      </p:sp>
      <p:sp>
        <p:nvSpPr>
          <p:cNvPr id="435" name="Google Shape;435;p51"/>
          <p:cNvSpPr txBox="1">
            <a:spLocks noGrp="1"/>
          </p:cNvSpPr>
          <p:nvPr>
            <p:ph type="body" idx="1"/>
          </p:nvPr>
        </p:nvSpPr>
        <p:spPr>
          <a:xfrm>
            <a:off x="645130" y="2045970"/>
            <a:ext cx="9404723" cy="460629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2400"/>
              <a:buChar char="•"/>
            </a:pPr>
            <a:r>
              <a:rPr lang="en-US" sz="2400"/>
              <a:t>Béo phì :</a:t>
            </a:r>
            <a:br>
              <a:rPr lang="en-US" sz="2400"/>
            </a:br>
            <a:r>
              <a:rPr lang="en-US" sz="2400"/>
              <a:t>thành bụng dày, khó khám</a:t>
            </a:r>
            <a:br>
              <a:rPr lang="en-US" sz="2400"/>
            </a:br>
            <a:r>
              <a:rPr lang="en-US" sz="2400"/>
              <a:t>tìm dấu hiệu Rovsing</a:t>
            </a:r>
            <a:br>
              <a:rPr lang="en-US" sz="2400"/>
            </a:br>
            <a:r>
              <a:rPr lang="en-US" sz="2400"/>
              <a:t>chẩn đoán hình ảnh hỗ trợ</a:t>
            </a:r>
            <a:endParaRPr sz="2400"/>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Phụ nữ mang thai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tỉ lệ 1/1.400</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là thách thức trong chẩn đoán do:</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vị trí RT thay đổi</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RLTH trong thai kỳ</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phân biệt với các cấp cứu sản khoa</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Suy giảm miễn dịch: hỗ trợ của CĐHA/NS hay chọc dò ổ bụng</a:t>
            </a:r>
            <a:endParaRPr sz="2400"/>
          </a:p>
        </p:txBody>
      </p:sp>
      <p:pic>
        <p:nvPicPr>
          <p:cNvPr id="436" name="Google Shape;436;p51" descr="Rovsing"/>
          <p:cNvPicPr preferRelativeResize="0"/>
          <p:nvPr/>
        </p:nvPicPr>
        <p:blipFill rotWithShape="1">
          <a:blip r:embed="rId3">
            <a:alphaModFix/>
          </a:blip>
          <a:srcRect/>
          <a:stretch/>
        </p:blipFill>
        <p:spPr>
          <a:xfrm>
            <a:off x="7227707" y="500664"/>
            <a:ext cx="2600482" cy="2705168"/>
          </a:xfrm>
          <a:prstGeom prst="rect">
            <a:avLst/>
          </a:prstGeom>
          <a:noFill/>
          <a:ln>
            <a:noFill/>
          </a:ln>
        </p:spPr>
      </p:pic>
      <p:pic>
        <p:nvPicPr>
          <p:cNvPr id="437" name="Google Shape;437;p51" descr="7"/>
          <p:cNvPicPr preferRelativeResize="0"/>
          <p:nvPr/>
        </p:nvPicPr>
        <p:blipFill rotWithShape="1">
          <a:blip r:embed="rId4">
            <a:alphaModFix/>
          </a:blip>
          <a:srcRect/>
          <a:stretch/>
        </p:blipFill>
        <p:spPr>
          <a:xfrm>
            <a:off x="9056009" y="3590085"/>
            <a:ext cx="2647950" cy="2847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2"/>
          <p:cNvSpPr/>
          <p:nvPr/>
        </p:nvSpPr>
        <p:spPr>
          <a:xfrm>
            <a:off x="480646" y="202851"/>
            <a:ext cx="10105292" cy="6247864"/>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000" b="1" i="0" u="none" strike="noStrike" cap="none">
                <a:solidFill>
                  <a:srgbClr val="FF0000"/>
                </a:solidFill>
                <a:latin typeface="Calibri"/>
                <a:ea typeface="Calibri"/>
                <a:cs typeface="Calibri"/>
                <a:sym typeface="Calibri"/>
              </a:rPr>
              <a:t>Người béo phì</a:t>
            </a:r>
            <a:endParaRPr sz="2000" b="1" i="0"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Ở người béo phì, thành bụng  dày nên rất khó đánh giá dấu hiệu đề kháng và cảm ứng phúc mạc khi thăm khám bụng. Để giúp chẩn đoán, nên thăm trực tràng hoặc tìm dấu hiệu Rovsing (ấn hố chậu trái bệnh nhân cảm giác đau ở hố chậu phải). Về chẩn đoán hình ảnh, nên khảo sát trước bằng siêu âm bụng, nhưng nếu siêu âm khó đánh giá ở người béo phì thì nên chỉ định chụp CT bụng sớm. </a:t>
            </a:r>
            <a:endParaRPr/>
          </a:p>
          <a:p>
            <a:pPr marL="0" marR="0" lvl="0" indent="0" algn="l" rtl="0">
              <a:spcBef>
                <a:spcPts val="0"/>
              </a:spcBef>
              <a:spcAft>
                <a:spcPts val="0"/>
              </a:spcAft>
              <a:buNone/>
            </a:pPr>
            <a:endParaRPr sz="2000">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	</a:t>
            </a:r>
            <a:r>
              <a:rPr lang="en-US" sz="2000" b="1">
                <a:solidFill>
                  <a:srgbClr val="FF0000"/>
                </a:solidFill>
                <a:latin typeface="Calibri"/>
                <a:ea typeface="Calibri"/>
                <a:cs typeface="Calibri"/>
                <a:sym typeface="Calibri"/>
              </a:rPr>
              <a:t>phụ nữ mang thai</a:t>
            </a:r>
            <a:endParaRPr sz="2000" b="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VRT xảy ra với tỉ lệ 1/1.400 phụ nữ mang thai. Chẩn đoán VRT cấp ở phụ nữ mang thai là một thử thách vì các biểu hiện chán ăn, nôn ói, đau bụng có thể là biểu hiện của VRT nhưng cũng có thể là các than phiền thường gặp trong thai kỳ bình thường. Mặt khác, điểm đau có thể thay đổi do ruột thừa bị đẩy lên cao và ra ngoài trong quá trình phát triển của thai.</a:t>
            </a:r>
            <a:endParaRPr sz="2000">
              <a:solidFill>
                <a:srgbClr val="FF0000"/>
              </a:solidFill>
              <a:latin typeface="Calibri"/>
              <a:ea typeface="Calibri"/>
              <a:cs typeface="Calibri"/>
              <a:sym typeface="Calibri"/>
            </a:endParaRPr>
          </a:p>
          <a:p>
            <a:pPr marL="0" marR="0" lvl="0" indent="0" algn="l" rtl="0">
              <a:spcBef>
                <a:spcPts val="0"/>
              </a:spcBef>
              <a:spcAft>
                <a:spcPts val="0"/>
              </a:spcAft>
              <a:buNone/>
            </a:pPr>
            <a:endParaRPr sz="2000">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Trong 3 tháng đầu thai kỳ, tư thế nằm để khám bụng và các dấu hiệu ghi nhận được thường giống như trong VRT ở người không có thai. Ở những tháng cuối thai kỳ, ruột thừa bị che lấp sau tử cung nên khó “chạm tới” khi ấn chẩn ở hố chậu phải. Lúc này, nên khám bệnh nhân ở tư thế nằm nghiêng trái hoặc tìm dấu hiệu Rovsing (ấn hố chậu trái gây đau ở hố chậu phải).</a:t>
            </a:r>
            <a:endParaRPr/>
          </a:p>
          <a:p>
            <a:pPr marL="0" marR="0" lvl="0" indent="0" algn="l" rtl="0">
              <a:spcBef>
                <a:spcPts val="0"/>
              </a:spcBef>
              <a:spcAft>
                <a:spcPts val="0"/>
              </a:spcAft>
              <a:buNone/>
            </a:pPr>
            <a:r>
              <a:rPr lang="en-US" sz="2000">
                <a:solidFill>
                  <a:srgbClr val="FF0000"/>
                </a:solidFill>
                <a:latin typeface="Calibri"/>
                <a:ea typeface="Calibri"/>
                <a:cs typeface="Calibri"/>
                <a:sym typeface="Calibri"/>
              </a:rPr>
              <a:t>Chẩn đoán phân biệt VRT trong thai kỳ không chỉ bao gồm các bệnh lý thường gặp ở phụ nữ không mang thai mà còn có các tình huống cấp cứu sản khoa như: thai ngoài tử cung, viêm màng nuôi (chorioamnionitis), dọa sinh non,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3"/>
          <p:cNvSpPr/>
          <p:nvPr/>
        </p:nvSpPr>
        <p:spPr>
          <a:xfrm>
            <a:off x="1199213" y="779489"/>
            <a:ext cx="8544394"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FF0000"/>
                </a:solidFill>
                <a:latin typeface="Calibri"/>
                <a:ea typeface="Calibri"/>
                <a:cs typeface="Calibri"/>
                <a:sym typeface="Calibri"/>
              </a:rPr>
              <a:t>	</a:t>
            </a:r>
            <a:r>
              <a:rPr lang="en-US" sz="2200" b="1">
                <a:solidFill>
                  <a:srgbClr val="FF0000"/>
                </a:solidFill>
                <a:latin typeface="Calibri"/>
                <a:ea typeface="Calibri"/>
                <a:cs typeface="Calibri"/>
                <a:sym typeface="Calibri"/>
              </a:rPr>
              <a:t>Suy giảm miễn dịch</a:t>
            </a:r>
            <a:endParaRPr/>
          </a:p>
          <a:p>
            <a:pPr marL="0" marR="0" lvl="0" indent="0" algn="l" rtl="0">
              <a:spcBef>
                <a:spcPts val="0"/>
              </a:spcBef>
              <a:spcAft>
                <a:spcPts val="0"/>
              </a:spcAft>
              <a:buNone/>
            </a:pPr>
            <a:r>
              <a:rPr lang="en-US" sz="2200">
                <a:solidFill>
                  <a:srgbClr val="FF0000"/>
                </a:solidFill>
                <a:latin typeface="Calibri"/>
                <a:ea typeface="Calibri"/>
                <a:cs typeface="Calibri"/>
                <a:sym typeface="Calibri"/>
              </a:rPr>
              <a:t>VRT có thể xảy ra ở những bệnh nhân suy giảm miễn dịch như bệnh nhân ghép tạng, đang hóa trị, mắc bệnh ác tính về máu hoặc bị hội chứng suy giảm miễn dịch mắc phải (AIDS). Chẩn đoán VRT ở những cơ địa này là một thách thức lớn vì triệu chứng đau bụng có thể do nhiều nguyên nhân nội và ngoại khoa bao gồm: viêm gan, viêm tụy (do thuốc hoặc do nhiễm CMV), viêm túi mật không do sỏi, nhiễm trùng cơ hội trong ổ bụng (CMV, lao), bệnh ác tính thứ phát (Lymphoma, Kaposi’s sarcoma), thương hàn….Mặt khác, sốt và bạch cầu tăng có thể không rõ. Các phương tiện chẩn đoán hình ảnh, nhất là chụp CT bụng có thể giúp ích cho chẩn đoán. </a:t>
            </a:r>
            <a:endParaRPr sz="2200">
              <a:solidFill>
                <a:srgbClr val="FF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CÁC THỂ LÂM SÀNG</a:t>
            </a:r>
            <a:br>
              <a:rPr lang="en-US"/>
            </a:br>
            <a:r>
              <a:rPr lang="en-US">
                <a:solidFill>
                  <a:srgbClr val="FF0000"/>
                </a:solidFill>
              </a:rPr>
              <a:t>theo diễn tiến: chưa/có biến chứng</a:t>
            </a:r>
            <a:endParaRPr>
              <a:solidFill>
                <a:srgbClr val="FF0000"/>
              </a:solidFill>
            </a:endParaRPr>
          </a:p>
        </p:txBody>
      </p:sp>
      <p:sp>
        <p:nvSpPr>
          <p:cNvPr id="454" name="Google Shape;454;p54"/>
          <p:cNvSpPr txBox="1">
            <a:spLocks noGrp="1"/>
          </p:cNvSpPr>
          <p:nvPr>
            <p:ph type="body" idx="1"/>
          </p:nvPr>
        </p:nvSpPr>
        <p:spPr>
          <a:xfrm>
            <a:off x="609600" y="1536192"/>
            <a:ext cx="4876800" cy="45902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000"/>
              <a:buNone/>
            </a:pPr>
            <a:endParaRPr sz="2000"/>
          </a:p>
          <a:p>
            <a:pPr marL="0" lvl="0" indent="0" algn="l" rtl="0">
              <a:spcBef>
                <a:spcPts val="400"/>
              </a:spcBef>
              <a:spcAft>
                <a:spcPts val="0"/>
              </a:spcAft>
              <a:buSzPts val="2000"/>
              <a:buNone/>
            </a:pPr>
            <a:r>
              <a:rPr lang="en-US" sz="2000"/>
              <a:t>VIÊM PHÚC MẠC</a:t>
            </a:r>
            <a:br>
              <a:rPr lang="en-US" sz="2000"/>
            </a:br>
            <a:r>
              <a:rPr lang="en-US" sz="2000"/>
              <a:t>- VPM tức thì: thường là thể nhiễm độc ở trẻ nhỏ</a:t>
            </a:r>
            <a:br>
              <a:rPr lang="en-US" sz="2000"/>
            </a:br>
            <a:r>
              <a:rPr lang="en-US" sz="2000"/>
              <a:t>- VPM sau 24g: là diễn tiến tự nhiên hay gặp nhất</a:t>
            </a:r>
            <a:br>
              <a:rPr lang="en-US" sz="2000"/>
            </a:br>
            <a:r>
              <a:rPr lang="en-US" sz="2000"/>
              <a:t>- VPM 2 thì: có “thời gian giảm đau dối trá”, dễ lầm với các bệnh nội khoa</a:t>
            </a:r>
            <a:br>
              <a:rPr lang="en-US" sz="2000"/>
            </a:br>
            <a:r>
              <a:rPr lang="en-US" sz="2000"/>
              <a:t>- VPM 3 thì : VRT→áp xe RT→áp xe vỡ gây VPM</a:t>
            </a:r>
            <a:endParaRPr/>
          </a:p>
          <a:p>
            <a:pPr marL="0" lvl="0" indent="0" algn="l" rtl="0">
              <a:spcBef>
                <a:spcPts val="400"/>
              </a:spcBef>
              <a:spcAft>
                <a:spcPts val="0"/>
              </a:spcAft>
              <a:buSzPts val="2000"/>
              <a:buNone/>
            </a:pPr>
            <a:endParaRPr sz="2000"/>
          </a:p>
        </p:txBody>
      </p:sp>
      <p:sp>
        <p:nvSpPr>
          <p:cNvPr id="455" name="Google Shape;455;p54"/>
          <p:cNvSpPr txBox="1">
            <a:spLocks noGrp="1"/>
          </p:cNvSpPr>
          <p:nvPr>
            <p:ph type="body" idx="2"/>
          </p:nvPr>
        </p:nvSpPr>
        <p:spPr>
          <a:xfrm>
            <a:off x="5654492" y="2056092"/>
            <a:ext cx="5861647" cy="4200245"/>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000"/>
              <a:buChar char="•"/>
            </a:pPr>
            <a:r>
              <a:rPr lang="en-US" sz="2000" dirty="0">
                <a:latin typeface="Times New Roman"/>
                <a:ea typeface="Times New Roman"/>
                <a:cs typeface="Times New Roman"/>
                <a:sym typeface="Times New Roman"/>
              </a:rPr>
              <a:t>ĐÁM QUÁNH RT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-bn </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sức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đề</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kháng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tốt</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điều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trị</a:t>
            </a:r>
            <a:r>
              <a:rPr lang="en-US" sz="2000" dirty="0">
                <a:latin typeface="Times New Roman"/>
                <a:ea typeface="Times New Roman"/>
                <a:cs typeface="Times New Roman"/>
                <a:sym typeface="Times New Roman"/>
              </a:rPr>
              <a: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quánh</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 4-5 </a:t>
            </a:r>
            <a:r>
              <a:rPr lang="en-US" sz="2000" dirty="0" err="1">
                <a:latin typeface="Times New Roman"/>
                <a:ea typeface="Times New Roman"/>
                <a:cs typeface="Times New Roman"/>
                <a:sym typeface="Times New Roman"/>
              </a:rPr>
              <a:t>ngày</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tối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đa</a:t>
            </a:r>
            <a:r>
              <a:rPr lang="en-US" sz="2000" dirty="0">
                <a:latin typeface="Times New Roman"/>
                <a:ea typeface="Times New Roman"/>
                <a:cs typeface="Times New Roman"/>
                <a:sym typeface="Times New Roman"/>
              </a:rPr>
              <a:t> 10 </a:t>
            </a:r>
            <a:r>
              <a:rPr lang="en-US" sz="2000" dirty="0" err="1">
                <a:latin typeface="Times New Roman"/>
                <a:ea typeface="Times New Roman"/>
                <a:cs typeface="Times New Roman"/>
                <a:sym typeface="Times New Roman"/>
              </a:rPr>
              <a:t>ngày</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giảm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dần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biến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mất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trước</a:t>
            </a:r>
            <a:r>
              <a:rPr lang="en-US" sz="2000" dirty="0">
                <a:latin typeface="Times New Roman"/>
                <a:ea typeface="Times New Roman"/>
                <a:cs typeface="Times New Roman"/>
                <a:sym typeface="Times New Roman"/>
              </a:rPr>
              <a:t> 4 </a:t>
            </a:r>
            <a:r>
              <a:rPr lang="en-US" sz="2000" dirty="0" err="1">
                <a:latin typeface="Times New Roman"/>
                <a:ea typeface="Times New Roman"/>
                <a:cs typeface="Times New Roman"/>
                <a:sym typeface="Times New Roman"/>
              </a:rPr>
              <a:t>tuần</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có</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thể</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tự</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khỏi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hoàn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toàn</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viêm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lại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về</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hoá</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cần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phân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biệt</a:t>
            </a:r>
            <a:r>
              <a:rPr lang="en-US" sz="2000" dirty="0">
                <a:latin typeface="Times New Roman"/>
                <a:ea typeface="Times New Roman"/>
                <a:cs typeface="Times New Roman"/>
                <a:sym typeface="Times New Roman"/>
              </a:rPr>
              <a:t> u </a:t>
            </a:r>
            <a:r>
              <a:rPr lang="en-US" sz="2000" dirty="0" err="1">
                <a:latin typeface="Times New Roman"/>
                <a:ea typeface="Times New Roman"/>
                <a:cs typeface="Times New Roman"/>
                <a:sym typeface="Times New Roman"/>
              </a:rPr>
              <a:t>manh</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tràng</a:t>
            </a:r>
            <a:r>
              <a:rPr lang="en-US" sz="2000" dirty="0">
                <a:latin typeface="Times New Roman"/>
                <a:ea typeface="Times New Roman"/>
                <a:cs typeface="Times New Roman"/>
                <a:sym typeface="Times New Roman"/>
              </a:rPr>
              <a:t>/u RT</a:t>
            </a:r>
          </a:p>
          <a:p>
            <a:pPr marL="342900" lvl="0" indent="-228600" algn="l" rtl="0">
              <a:spcBef>
                <a:spcPts val="0"/>
              </a:spcBef>
              <a:spcAft>
                <a:spcPts val="0"/>
              </a:spcAft>
              <a:buSzPts val="2000"/>
              <a:buChar char="•"/>
            </a:pPr>
            <a:r>
              <a:rPr lang="en-US" sz="2000" dirty="0">
                <a:latin typeface="Times New Roman"/>
                <a:cs typeface="Times New Roman"/>
                <a:sym typeface="Times New Roman"/>
              </a:rPr>
              <a:t>(</a:t>
            </a:r>
            <a:r>
              <a:rPr lang="en-US" sz="2000" i="1" dirty="0" err="1">
                <a:latin typeface="Times New Roman"/>
                <a:cs typeface="Times New Roman"/>
                <a:sym typeface="Times New Roman"/>
              </a:rPr>
              <a:t>trước</a:t>
            </a:r>
            <a:r>
              <a:rPr lang="en-US" sz="2000" i="1" dirty="0">
                <a:latin typeface="Times New Roman"/>
                <a:cs typeface="Times New Roman"/>
                <a:sym typeface="Times New Roman"/>
              </a:rPr>
              <a:t> </a:t>
            </a:r>
            <a:r>
              <a:rPr lang="en-US" sz="2000" i="1" dirty="0" err="1">
                <a:latin typeface="Times New Roman"/>
                <a:cs typeface="Times New Roman"/>
                <a:sym typeface="Times New Roman"/>
              </a:rPr>
              <a:t>khi</a:t>
            </a:r>
            <a:r>
              <a:rPr lang="en-US" sz="2000" i="1" dirty="0">
                <a:latin typeface="Times New Roman"/>
                <a:cs typeface="Times New Roman"/>
                <a:sym typeface="Times New Roman"/>
              </a:rPr>
              <a:t> </a:t>
            </a:r>
            <a:r>
              <a:rPr lang="en-US" sz="2000" i="1" dirty="0" err="1">
                <a:latin typeface="Times New Roman"/>
                <a:cs typeface="Times New Roman"/>
                <a:sym typeface="Times New Roman"/>
              </a:rPr>
              <a:t>cắt</a:t>
            </a:r>
            <a:r>
              <a:rPr lang="en-US" sz="2000" i="1" dirty="0">
                <a:latin typeface="Times New Roman"/>
                <a:cs typeface="Times New Roman"/>
                <a:sym typeface="Times New Roman"/>
              </a:rPr>
              <a:t> </a:t>
            </a:r>
            <a:r>
              <a:rPr lang="en-US" sz="2000" i="1" dirty="0" err="1">
                <a:latin typeface="Times New Roman"/>
                <a:cs typeface="Times New Roman"/>
                <a:sym typeface="Times New Roman"/>
              </a:rPr>
              <a:t>phải</a:t>
            </a:r>
            <a:r>
              <a:rPr lang="en-US" sz="2000" i="1" dirty="0">
                <a:latin typeface="Times New Roman"/>
                <a:cs typeface="Times New Roman"/>
                <a:sym typeface="Times New Roman"/>
              </a:rPr>
              <a:t> </a:t>
            </a:r>
            <a:r>
              <a:rPr lang="en-US" sz="2000" i="1" dirty="0" err="1">
                <a:latin typeface="Times New Roman"/>
                <a:cs typeface="Times New Roman"/>
                <a:sym typeface="Times New Roman"/>
              </a:rPr>
              <a:t>nội</a:t>
            </a:r>
            <a:r>
              <a:rPr lang="en-US" sz="2000" i="1" dirty="0">
                <a:latin typeface="Times New Roman"/>
                <a:cs typeface="Times New Roman"/>
                <a:sym typeface="Times New Roman"/>
              </a:rPr>
              <a:t> </a:t>
            </a:r>
            <a:r>
              <a:rPr lang="en-US" sz="2000" i="1" dirty="0" err="1">
                <a:latin typeface="Times New Roman"/>
                <a:cs typeface="Times New Roman"/>
                <a:sym typeface="Times New Roman"/>
              </a:rPr>
              <a:t>soi</a:t>
            </a:r>
            <a:r>
              <a:rPr lang="en-US" sz="2000" i="1" dirty="0">
                <a:latin typeface="Times New Roman"/>
                <a:cs typeface="Times New Roman"/>
                <a:sym typeface="Times New Roman"/>
              </a:rPr>
              <a:t> </a:t>
            </a:r>
            <a:r>
              <a:rPr lang="en-US" sz="2000" i="1" dirty="0" err="1">
                <a:latin typeface="Times New Roman"/>
                <a:cs typeface="Times New Roman"/>
                <a:sym typeface="Times New Roman"/>
              </a:rPr>
              <a:t>để</a:t>
            </a:r>
            <a:r>
              <a:rPr lang="en-US" sz="2000" i="1" dirty="0">
                <a:latin typeface="Times New Roman"/>
                <a:cs typeface="Times New Roman"/>
                <a:sym typeface="Times New Roman"/>
              </a:rPr>
              <a:t> </a:t>
            </a:r>
            <a:r>
              <a:rPr lang="en-US" sz="2000" i="1" dirty="0" err="1">
                <a:latin typeface="Times New Roman"/>
                <a:cs typeface="Times New Roman"/>
                <a:sym typeface="Times New Roman"/>
              </a:rPr>
              <a:t>coi</a:t>
            </a:r>
            <a:r>
              <a:rPr lang="en-US" sz="2000" i="1" dirty="0">
                <a:latin typeface="Times New Roman"/>
                <a:cs typeface="Times New Roman"/>
                <a:sym typeface="Times New Roman"/>
              </a:rPr>
              <a:t> </a:t>
            </a:r>
            <a:r>
              <a:rPr lang="en-US" sz="2000" i="1" dirty="0" err="1">
                <a:latin typeface="Times New Roman"/>
                <a:cs typeface="Times New Roman"/>
                <a:sym typeface="Times New Roman"/>
              </a:rPr>
              <a:t>thử</a:t>
            </a:r>
            <a:r>
              <a:rPr lang="en-US" sz="2000" i="1" dirty="0">
                <a:latin typeface="Times New Roman"/>
                <a:cs typeface="Times New Roman"/>
                <a:sym typeface="Times New Roman"/>
              </a:rPr>
              <a:t> </a:t>
            </a:r>
            <a:r>
              <a:rPr lang="en-US" sz="2000" i="1" dirty="0" err="1">
                <a:latin typeface="Times New Roman"/>
                <a:cs typeface="Times New Roman"/>
                <a:sym typeface="Times New Roman"/>
              </a:rPr>
              <a:t>có</a:t>
            </a:r>
            <a:r>
              <a:rPr lang="en-US" sz="2000" i="1" dirty="0">
                <a:latin typeface="Times New Roman"/>
                <a:cs typeface="Times New Roman"/>
                <a:sym typeface="Times New Roman"/>
              </a:rPr>
              <a:t> u </a:t>
            </a:r>
            <a:r>
              <a:rPr lang="en-US" sz="2000" i="1" dirty="0" err="1">
                <a:latin typeface="Times New Roman"/>
                <a:cs typeface="Times New Roman"/>
                <a:sym typeface="Times New Roman"/>
              </a:rPr>
              <a:t>ruột</a:t>
            </a:r>
            <a:r>
              <a:rPr lang="en-US" sz="2000" i="1" dirty="0">
                <a:latin typeface="Times New Roman"/>
                <a:cs typeface="Times New Roman"/>
                <a:sym typeface="Times New Roman"/>
              </a:rPr>
              <a:t> </a:t>
            </a:r>
            <a:r>
              <a:rPr lang="en-US" sz="2000" i="1" dirty="0" err="1">
                <a:latin typeface="Times New Roman"/>
                <a:cs typeface="Times New Roman"/>
                <a:sym typeface="Times New Roman"/>
              </a:rPr>
              <a:t>thừa</a:t>
            </a:r>
            <a:r>
              <a:rPr lang="en-US" sz="2000" i="1" dirty="0">
                <a:latin typeface="Times New Roman"/>
                <a:cs typeface="Times New Roman"/>
                <a:sym typeface="Times New Roman"/>
              </a:rPr>
              <a:t>, u </a:t>
            </a:r>
            <a:r>
              <a:rPr lang="en-US" sz="2000" i="1" dirty="0" err="1">
                <a:latin typeface="Times New Roman"/>
                <a:cs typeface="Times New Roman"/>
                <a:sym typeface="Times New Roman"/>
              </a:rPr>
              <a:t>manh</a:t>
            </a:r>
            <a:r>
              <a:rPr lang="en-US" sz="2000" i="1" dirty="0">
                <a:latin typeface="Times New Roman"/>
                <a:cs typeface="Times New Roman"/>
                <a:sym typeface="Times New Roman"/>
              </a:rPr>
              <a:t> </a:t>
            </a:r>
            <a:r>
              <a:rPr lang="en-US" sz="2000" i="1" dirty="0" err="1">
                <a:latin typeface="Times New Roman"/>
                <a:cs typeface="Times New Roman"/>
                <a:sym typeface="Times New Roman"/>
              </a:rPr>
              <a:t>tràng</a:t>
            </a:r>
            <a:r>
              <a:rPr lang="en-US" sz="2000" dirty="0">
                <a:latin typeface="Times New Roman"/>
                <a:cs typeface="Times New Roman"/>
                <a:sym typeface="Times New Roman"/>
              </a:rPr>
              <a:t>)</a:t>
            </a:r>
            <a:endParaRPr dirty="0"/>
          </a:p>
          <a:p>
            <a:pPr marL="342900" lvl="0" indent="-101600" algn="l" rtl="0">
              <a:spcBef>
                <a:spcPts val="400"/>
              </a:spcBef>
              <a:spcAft>
                <a:spcPts val="0"/>
              </a:spcAft>
              <a:buSzPts val="2000"/>
              <a:buNone/>
            </a:pPr>
            <a:endParaRPr sz="2000" dirty="0">
              <a:latin typeface="Times New Roman"/>
              <a:ea typeface="Times New Roman"/>
              <a:cs typeface="Times New Roman"/>
              <a:sym typeface="Times New Roman"/>
            </a:endParaRPr>
          </a:p>
          <a:p>
            <a:pPr marL="342900" lvl="0" indent="-228600" algn="l" rtl="0">
              <a:spcBef>
                <a:spcPts val="400"/>
              </a:spcBef>
              <a:spcAft>
                <a:spcPts val="0"/>
              </a:spcAft>
              <a:buSzPts val="2000"/>
              <a:buChar char="•"/>
            </a:pP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RT</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sau</a:t>
            </a:r>
            <a:r>
              <a:rPr lang="en-US" sz="2000" dirty="0">
                <a:latin typeface="Times New Roman"/>
                <a:ea typeface="Times New Roman"/>
                <a:cs typeface="Times New Roman"/>
                <a:sym typeface="Times New Roman"/>
              </a:rPr>
              <a:t> 3-5 </a:t>
            </a:r>
            <a:r>
              <a:rPr lang="en-US" sz="2000" dirty="0" err="1">
                <a:latin typeface="Times New Roman"/>
                <a:ea typeface="Times New Roman"/>
                <a:cs typeface="Times New Roman"/>
                <a:sym typeface="Times New Roman"/>
              </a:rPr>
              <a:t>ngày</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a:t>
            </a:r>
            <a:r>
              <a:rPr lang="en-US" sz="2000" dirty="0" err="1">
                <a:latin typeface="Times New Roman"/>
                <a:ea typeface="Times New Roman"/>
                <a:cs typeface="Times New Roman"/>
                <a:sym typeface="Times New Roman"/>
              </a:rPr>
              <a:t>khám</a:t>
            </a:r>
            <a:r>
              <a:rPr lang="en-US" sz="2000" dirty="0">
                <a:latin typeface="Times New Roman"/>
                <a:ea typeface="Times New Roman"/>
                <a:cs typeface="Times New Roman"/>
                <a:sym typeface="Times New Roman"/>
              </a:rPr>
              <a:t> : </a:t>
            </a:r>
            <a:r>
              <a:rPr lang="en-US" sz="2000" dirty="0" err="1">
                <a:latin typeface="Times New Roman"/>
                <a:ea typeface="Times New Roman"/>
                <a:cs typeface="Times New Roman"/>
                <a:sym typeface="Times New Roman"/>
              </a:rPr>
              <a:t>khối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áp</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rõ</a:t>
            </a:r>
            <a:r>
              <a:rPr lang="en-US" sz="2000" dirty="0">
                <a:latin typeface="Times New Roman"/>
                <a:ea typeface="Times New Roman"/>
                <a:cs typeface="Times New Roman"/>
                <a:sym typeface="Times New Roman"/>
              </a:rPr>
              <a:t> + </a:t>
            </a:r>
            <a:r>
              <a:rPr lang="en-US" sz="2000" dirty="0" err="1">
                <a:latin typeface="Times New Roman"/>
                <a:ea typeface="Times New Roman"/>
                <a:cs typeface="Times New Roman"/>
                <a:sym typeface="Times New Roman"/>
              </a:rPr>
              <a:t>biểu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hiện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nhiễm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trùng</a:t>
            </a:r>
            <a:r>
              <a:rPr lang="en-US" sz="2000" dirty="0">
                <a:latin typeface="Times New Roman"/>
                <a:ea typeface="Times New Roman"/>
                <a:cs typeface="Times New Roman"/>
                <a:sym typeface="Times New Roman"/>
              </a:rPr>
              <a:t> </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5"/>
          <p:cNvSpPr/>
          <p:nvPr/>
        </p:nvSpPr>
        <p:spPr>
          <a:xfrm>
            <a:off x="480646" y="472674"/>
            <a:ext cx="101052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Có nhiều thể viêm phúc mạc ruột thừa:</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tức thì hay viêm phúc mạc sớm (trong vòng 24 giờ): Chỉ vài giờ sau khi khởi đau, bệnh nhân đã có biểu hiện của viêm phúc mạc với đau nhiều, đau khắp bụng, khám có dấu hiệu nhiễm trùng, bụng ấn đau và đề kháng lan tỏa. Thể diễn biến nhanh này thường gặp ở trẻ nhỏ. Ở người lớn, cần phân biệt với thủng loét dạ dày tá tràng.</a:t>
            </a:r>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sau 24 giờ: thường khoảng 24-48 giờ sau khi bắt đầu đau, bệnh nhân thấy đau trội lên. Khám thấy có hội đủ các triệu chứng của một viêm phúc mạc khu trú hay toàn thể. Viêm phúc mạc khu trú thường có biểu hiện toàn thân nhẹ hơn viêm phúc mạc toàn thể, đau và đề kháng thành bụng chỉ khu trú ở phần bụng ¼ dưới phải, các phần khác của bụng còn mềm và ấn không đau.</a:t>
            </a:r>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hai thì: Lúc đầu bệnh nhân có triệu chứng của VRT. Sau nhiều giờ (có hoặc không có điều trị nội khoa), các triệu chứng giảm, bệnh nhân thấy dễ chịu hơn, có vẻ như hết bệnh. Nhưng sau 4 – 5 ngày, bệnh nhân đột ngột đau trở lại, khi khám có đầy đủ các dấu hiệu của viêm phúc mạc. Khoảng thời gian giảm đau ở giữa tiến trình bệnh – còn gọi là “thời gian giảm đau dối trá” - làm dễ nhầm với một số bệnh nội khoa như viêm dạ dày, nhiễm trùng tiêu hóa, viêm ruột,…Hậu quả là bệnh nhân được chẩn đoán ở giai đoạn trễ, mổ trễ.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6"/>
          <p:cNvSpPr/>
          <p:nvPr/>
        </p:nvSpPr>
        <p:spPr>
          <a:xfrm>
            <a:off x="374753" y="164893"/>
            <a:ext cx="10658007"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phúc mạc ba thì: lúc đầu là các biểu hiện của VRT (thì 1), VRT không được xử lý diễn biến đến áp xe (thì 2), áp xe vỡ gây viêm phúc mạc (thì 3). Bệnh nhân thường bị chẩn đoán nhầm với tắc ruột hay viêm phúc mạc do nguyên nhân khác. </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Đám quánh ruột thừa thường xảy ra ở những bệnh nhân có sức đề kháng tốt, có khả năng khu trú ổ nhiễm trùng. Ruột thừa viêm được các cấu trúc xung quanh (mạc nối lớn, ruột non) bao bọc lại và hình thành đám quánh khoảng 4 – 5 ngày sau. Đám quánh đạt kích thước tối đa vào khoảng ngày thứ 10, sau đó giảm dần và thường biến mất trước tuần lễ thứ 4. Bệnh nhân thường khai đau hố chậu phải đã vài ngày, đau có giảm hơn lúc đầu nhưng không hết hẳn và bắt đầu thấy xuất hiện một mảng cứng ở hố chậu phải. Khám bụng dưới bên phải phát hiện một mảng chắc, giới hạn không rõ, không di động và ít đau khi ấn. Các biểu hiện nhiễm trùng toàn thân không rầm rộ như trong viêm phúc mạc hay áp xe ruột thừa.</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Đám quánh ruột thừa được xem là diễn biến thuận lợi của VRT. Có thể tự khỏi hoàn toàn nhưng cũng có thể ruột thừa bị viêm lại về sau. Một số trường hợp diễn tiến thành áp xe ruột thừa. Cần phân biệt với các bệnh như ung thư manh tràng, lao hồi manh tràng.     </a:t>
            </a:r>
            <a:endParaRPr/>
          </a:p>
          <a:p>
            <a:pPr marL="914400" marR="0" lvl="2" indent="0" algn="l" rtl="0">
              <a:spcBef>
                <a:spcPts val="0"/>
              </a:spcBef>
              <a:spcAft>
                <a:spcPts val="0"/>
              </a:spcAft>
              <a:buNone/>
            </a:pPr>
            <a:r>
              <a:rPr lang="en-US" sz="2000" b="1" i="1" u="none" strike="noStrike" cap="none">
                <a:solidFill>
                  <a:srgbClr val="FF0000"/>
                </a:solidFill>
                <a:latin typeface="Calibri"/>
                <a:ea typeface="Calibri"/>
                <a:cs typeface="Calibri"/>
                <a:sym typeface="Calibri"/>
              </a:rPr>
              <a:t>Áp xe ruột thừa </a:t>
            </a:r>
            <a:endParaRPr sz="2000" b="1" i="1" u="none" strike="noStrike" cap="none">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Là một ổ mủ có giới hạn rõ rệt với xoang bụng, do ruột thừa vỡ được thành hóa bởi các cấu trúc xung quanh (thành bụng, mạc nối lớn, các quai ruột). Thường bệnh nhân có các triệu chứng VRT khoảng 3-5 ngày trước nhập viện, các triệu chứng lúc đầu có thể rõ rệt hay không. Khám có biểu hiện nhiễm trùng rõ, sốt cao. Trường hợp áp xe ruột thừa ở hố chậu phải sẽ sờ được một khối giới hạn khá rõ, không di động, mật độ mềm, ấn đau nhiều. Cần phân biệt với tình trạng viêm quanh khối u manh tràng.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body" idx="1"/>
          </p:nvPr>
        </p:nvSpPr>
        <p:spPr>
          <a:xfrm>
            <a:off x="609600" y="1535113"/>
            <a:ext cx="4876800" cy="6397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000"/>
              <a:buNone/>
            </a:pPr>
            <a:r>
              <a:rPr lang="en-US"/>
              <a:t>Áp xe ruột thừa</a:t>
            </a:r>
            <a:endParaRPr/>
          </a:p>
        </p:txBody>
      </p:sp>
      <p:pic>
        <p:nvPicPr>
          <p:cNvPr id="471" name="Google Shape;471;p57" descr="vi tri"/>
          <p:cNvPicPr preferRelativeResize="0">
            <a:picLocks noGrp="1"/>
          </p:cNvPicPr>
          <p:nvPr>
            <p:ph type="body" idx="2"/>
          </p:nvPr>
        </p:nvPicPr>
        <p:blipFill rotWithShape="1">
          <a:blip r:embed="rId3">
            <a:alphaModFix/>
          </a:blip>
          <a:srcRect/>
          <a:stretch/>
        </p:blipFill>
        <p:spPr>
          <a:xfrm>
            <a:off x="1378226" y="2574025"/>
            <a:ext cx="3757738" cy="3707501"/>
          </a:xfrm>
          <a:prstGeom prst="rect">
            <a:avLst/>
          </a:prstGeom>
          <a:noFill/>
          <a:ln>
            <a:noFill/>
          </a:ln>
        </p:spPr>
      </p:pic>
      <p:sp>
        <p:nvSpPr>
          <p:cNvPr id="472" name="Google Shape;472;p57"/>
          <p:cNvSpPr txBox="1">
            <a:spLocks noGrp="1"/>
          </p:cNvSpPr>
          <p:nvPr>
            <p:ph type="body" idx="3"/>
          </p:nvPr>
        </p:nvSpPr>
        <p:spPr>
          <a:xfrm>
            <a:off x="5892800" y="1535113"/>
            <a:ext cx="4876800" cy="6397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000"/>
              <a:buNone/>
            </a:pPr>
            <a:r>
              <a:rPr lang="en-US"/>
              <a:t>Đám quánh ruột thừa</a:t>
            </a:r>
            <a:endParaRPr/>
          </a:p>
        </p:txBody>
      </p:sp>
      <p:pic>
        <p:nvPicPr>
          <p:cNvPr id="473" name="Google Shape;473;p57" descr="Dam quanh RT"/>
          <p:cNvPicPr preferRelativeResize="0"/>
          <p:nvPr/>
        </p:nvPicPr>
        <p:blipFill rotWithShape="1">
          <a:blip r:embed="rId4">
            <a:alphaModFix/>
          </a:blip>
          <a:srcRect/>
          <a:stretch/>
        </p:blipFill>
        <p:spPr>
          <a:xfrm>
            <a:off x="6228522" y="2605946"/>
            <a:ext cx="3567326" cy="358281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8"/>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NGUYÊN TẮC ĐIỀU TRỊ</a:t>
            </a:r>
            <a:endParaRPr>
              <a:latin typeface="Arial"/>
              <a:ea typeface="Arial"/>
              <a:cs typeface="Arial"/>
              <a:sym typeface="Arial"/>
            </a:endParaRPr>
          </a:p>
        </p:txBody>
      </p:sp>
      <p:sp>
        <p:nvSpPr>
          <p:cNvPr id="480" name="Google Shape;480;p58"/>
          <p:cNvSpPr txBox="1">
            <a:spLocks noGrp="1"/>
          </p:cNvSpPr>
          <p:nvPr>
            <p:ph type="body" idx="1"/>
          </p:nvPr>
        </p:nvSpPr>
        <p:spPr>
          <a:xfrm>
            <a:off x="646111" y="1710018"/>
            <a:ext cx="10463849" cy="4565052"/>
          </a:xfrm>
          <a:prstGeom prst="rect">
            <a:avLst/>
          </a:prstGeom>
          <a:noFill/>
          <a:ln>
            <a:noFill/>
          </a:ln>
        </p:spPr>
        <p:txBody>
          <a:bodyPr spcFirstLastPara="1" wrap="square" lIns="91425" tIns="45700" rIns="91425" bIns="45700" anchor="t" anchorCtr="0">
            <a:normAutofit/>
          </a:bodyPr>
          <a:lstStyle/>
          <a:p>
            <a:pPr marL="342900" lvl="0" indent="-228600" algn="l" rtl="0">
              <a:lnSpc>
                <a:spcPct val="80000"/>
              </a:lnSpc>
              <a:spcBef>
                <a:spcPts val="0"/>
              </a:spcBef>
              <a:spcAft>
                <a:spcPts val="0"/>
              </a:spcAft>
              <a:buSzPts val="1860"/>
              <a:buChar char="•"/>
            </a:pPr>
            <a:r>
              <a:rPr lang="en-US" sz="1860" dirty="0"/>
              <a:t>VRT </a:t>
            </a:r>
            <a:r>
              <a:rPr lang="en-US" sz="1860" dirty="0" err="1"/>
              <a:t>cấp</a:t>
            </a:r>
            <a:r>
              <a:rPr lang="en-US" sz="1860" dirty="0"/>
              <a:t>: </a:t>
            </a:r>
            <a:r>
              <a:rPr lang="en-US" sz="1860" dirty="0" err="1"/>
              <a:t>phẫu</a:t>
            </a:r>
            <a:r>
              <a:rPr lang="en-US" sz="1860" dirty="0"/>
              <a:t> </a:t>
            </a:r>
            <a:r>
              <a:rPr lang="en-US" sz="1860" dirty="0" err="1"/>
              <a:t>thuật</a:t>
            </a:r>
            <a:r>
              <a:rPr lang="en-US" sz="1860" dirty="0"/>
              <a:t> </a:t>
            </a:r>
            <a:r>
              <a:rPr lang="en-US" sz="1860" dirty="0" err="1"/>
              <a:t>cắt</a:t>
            </a:r>
            <a:r>
              <a:rPr lang="en-US" sz="1860" dirty="0"/>
              <a:t> </a:t>
            </a:r>
            <a:r>
              <a:rPr lang="en-US" sz="1860" dirty="0" err="1"/>
              <a:t>bỏ</a:t>
            </a:r>
            <a:r>
              <a:rPr lang="en-US" sz="1860" dirty="0"/>
              <a:t> </a:t>
            </a:r>
            <a:r>
              <a:rPr lang="en-US" sz="1860" dirty="0" err="1"/>
              <a:t>ruột</a:t>
            </a:r>
            <a:r>
              <a:rPr lang="en-US" sz="1860" dirty="0"/>
              <a:t> </a:t>
            </a:r>
            <a:r>
              <a:rPr lang="en-US" sz="1860" dirty="0" err="1"/>
              <a:t>thừa</a:t>
            </a:r>
            <a:br>
              <a:rPr lang="en-US" sz="1860" dirty="0"/>
            </a:br>
            <a:r>
              <a:rPr lang="en-US" sz="1860" dirty="0"/>
              <a:t>		</a:t>
            </a:r>
            <a:r>
              <a:rPr lang="en-US" sz="1860" dirty="0" err="1"/>
              <a:t>càng</a:t>
            </a:r>
            <a:r>
              <a:rPr lang="en-US" sz="1860" dirty="0"/>
              <a:t> </a:t>
            </a:r>
            <a:r>
              <a:rPr lang="en-US" sz="1860" dirty="0" err="1"/>
              <a:t>sớm</a:t>
            </a:r>
            <a:r>
              <a:rPr lang="en-US" sz="1860" dirty="0"/>
              <a:t> </a:t>
            </a:r>
            <a:r>
              <a:rPr lang="en-US" sz="1860" dirty="0" err="1"/>
              <a:t>càng</a:t>
            </a:r>
            <a:r>
              <a:rPr lang="en-US" sz="1860" dirty="0"/>
              <a:t> </a:t>
            </a:r>
            <a:r>
              <a:rPr lang="en-US" sz="1860" dirty="0" err="1"/>
              <a:t>tốt</a:t>
            </a:r>
            <a:r>
              <a:rPr lang="en-US" sz="1860" dirty="0"/>
              <a:t>, </a:t>
            </a:r>
            <a:r>
              <a:rPr lang="en-US" sz="1860" dirty="0" err="1"/>
              <a:t>tránh</a:t>
            </a:r>
            <a:r>
              <a:rPr lang="en-US" sz="1860" dirty="0"/>
              <a:t> </a:t>
            </a:r>
            <a:r>
              <a:rPr lang="en-US" sz="1860" dirty="0" err="1"/>
              <a:t>trì</a:t>
            </a:r>
            <a:r>
              <a:rPr lang="en-US" sz="1860" dirty="0"/>
              <a:t> </a:t>
            </a:r>
            <a:r>
              <a:rPr lang="en-US" sz="1860" dirty="0" err="1"/>
              <a:t>hoãn</a:t>
            </a:r>
            <a:r>
              <a:rPr lang="en-US" sz="1860" dirty="0"/>
              <a:t> </a:t>
            </a:r>
            <a:r>
              <a:rPr lang="en-US" sz="1860" dirty="0" err="1"/>
              <a:t>không</a:t>
            </a:r>
            <a:r>
              <a:rPr lang="en-US" sz="1860" dirty="0"/>
              <a:t> </a:t>
            </a:r>
            <a:r>
              <a:rPr lang="en-US" sz="1860" dirty="0" err="1"/>
              <a:t>cần</a:t>
            </a:r>
            <a:r>
              <a:rPr lang="en-US" sz="1860" dirty="0"/>
              <a:t> </a:t>
            </a:r>
            <a:r>
              <a:rPr lang="en-US" sz="1860" dirty="0" err="1"/>
              <a:t>thiết</a:t>
            </a:r>
            <a:br>
              <a:rPr lang="en-US" sz="1860" dirty="0"/>
            </a:br>
            <a:r>
              <a:rPr lang="en-US" sz="1860" dirty="0"/>
              <a:t>		KS </a:t>
            </a:r>
            <a:r>
              <a:rPr lang="en-US" sz="1860" dirty="0" err="1"/>
              <a:t>dự</a:t>
            </a:r>
            <a:r>
              <a:rPr lang="en-US" sz="1860" dirty="0"/>
              <a:t> </a:t>
            </a:r>
            <a:r>
              <a:rPr lang="en-US" sz="1860" dirty="0" err="1"/>
              <a:t>phòng</a:t>
            </a:r>
            <a:br>
              <a:rPr lang="en-US" sz="1860" dirty="0"/>
            </a:br>
            <a:r>
              <a:rPr lang="en-US" sz="1860" dirty="0"/>
              <a:t>		</a:t>
            </a:r>
            <a:r>
              <a:rPr lang="en-US" sz="1860" dirty="0" err="1"/>
              <a:t>mổ</a:t>
            </a:r>
            <a:r>
              <a:rPr lang="en-US" sz="1860" dirty="0"/>
              <a:t> </a:t>
            </a:r>
            <a:r>
              <a:rPr lang="en-US" sz="1860" dirty="0" err="1"/>
              <a:t>mở</a:t>
            </a:r>
            <a:r>
              <a:rPr lang="en-US" sz="1860" dirty="0"/>
              <a:t> / PT </a:t>
            </a:r>
            <a:r>
              <a:rPr lang="en-US" sz="1860" dirty="0" err="1"/>
              <a:t>nội</a:t>
            </a:r>
            <a:r>
              <a:rPr lang="en-US" sz="1860" dirty="0"/>
              <a:t> </a:t>
            </a:r>
            <a:r>
              <a:rPr lang="en-US" sz="1860" dirty="0" err="1"/>
              <a:t>soi</a:t>
            </a:r>
            <a:br>
              <a:rPr lang="en-US" sz="1860" dirty="0"/>
            </a:br>
            <a:r>
              <a:rPr lang="en-US" sz="1860" dirty="0"/>
              <a:t>		</a:t>
            </a:r>
            <a:r>
              <a:rPr lang="en-US" sz="1860" dirty="0" err="1"/>
              <a:t>khi</a:t>
            </a:r>
            <a:r>
              <a:rPr lang="en-US" sz="1860" dirty="0"/>
              <a:t> VRT </a:t>
            </a:r>
            <a:r>
              <a:rPr lang="en-US" sz="1860" dirty="0" err="1"/>
              <a:t>vỡ</a:t>
            </a:r>
            <a:r>
              <a:rPr lang="en-US" sz="1860" dirty="0"/>
              <a:t> : </a:t>
            </a:r>
            <a:r>
              <a:rPr lang="en-US" sz="1860" dirty="0" err="1"/>
              <a:t>rửa</a:t>
            </a:r>
            <a:r>
              <a:rPr lang="en-US" sz="1860" dirty="0"/>
              <a:t> </a:t>
            </a:r>
            <a:r>
              <a:rPr lang="en-US" sz="1860" dirty="0" err="1"/>
              <a:t>bụng,dẫn</a:t>
            </a:r>
            <a:r>
              <a:rPr lang="en-US" sz="1860" dirty="0"/>
              <a:t> </a:t>
            </a:r>
            <a:r>
              <a:rPr lang="en-US" sz="1860" dirty="0" err="1"/>
              <a:t>lưu</a:t>
            </a:r>
            <a:r>
              <a:rPr lang="en-US" sz="1860" dirty="0"/>
              <a:t>, KS </a:t>
            </a:r>
            <a:r>
              <a:rPr lang="en-US" sz="1860" dirty="0" err="1"/>
              <a:t>điều</a:t>
            </a:r>
            <a:r>
              <a:rPr lang="en-US" sz="1860" dirty="0"/>
              <a:t> </a:t>
            </a:r>
            <a:r>
              <a:rPr lang="en-US" sz="1860" dirty="0" err="1"/>
              <a:t>trị</a:t>
            </a:r>
            <a:endParaRPr dirty="0"/>
          </a:p>
          <a:p>
            <a:pPr marL="342900" lvl="0" indent="-228600" algn="l" rtl="0">
              <a:lnSpc>
                <a:spcPct val="80000"/>
              </a:lnSpc>
              <a:spcBef>
                <a:spcPts val="372"/>
              </a:spcBef>
              <a:spcAft>
                <a:spcPts val="0"/>
              </a:spcAft>
              <a:buSzPts val="1860"/>
              <a:buChar char="•"/>
            </a:pPr>
            <a:r>
              <a:rPr lang="en-US" sz="1860" dirty="0" err="1"/>
              <a:t>Áp</a:t>
            </a:r>
            <a:r>
              <a:rPr lang="en-US" sz="1860" dirty="0"/>
              <a:t> </a:t>
            </a:r>
            <a:r>
              <a:rPr lang="en-US" sz="1860" dirty="0" err="1"/>
              <a:t>xe</a:t>
            </a:r>
            <a:r>
              <a:rPr lang="en-US" sz="1860" dirty="0"/>
              <a:t> </a:t>
            </a:r>
            <a:r>
              <a:rPr lang="en-US" sz="1860" dirty="0" err="1"/>
              <a:t>ruột</a:t>
            </a:r>
            <a:r>
              <a:rPr lang="en-US" sz="1860" dirty="0"/>
              <a:t> </a:t>
            </a:r>
            <a:r>
              <a:rPr lang="en-US" sz="1860" dirty="0" err="1"/>
              <a:t>thừa</a:t>
            </a:r>
            <a:r>
              <a:rPr lang="en-US" sz="1860" dirty="0"/>
              <a:t> : </a:t>
            </a:r>
            <a:br>
              <a:rPr lang="en-US" sz="1860" dirty="0"/>
            </a:br>
            <a:r>
              <a:rPr lang="en-US" sz="1860" dirty="0"/>
              <a:t>		</a:t>
            </a:r>
            <a:r>
              <a:rPr lang="en-US" sz="1860" dirty="0" err="1"/>
              <a:t>bảo</a:t>
            </a:r>
            <a:r>
              <a:rPr lang="en-US" sz="1860" dirty="0"/>
              <a:t> </a:t>
            </a:r>
            <a:r>
              <a:rPr lang="en-US" sz="1860" dirty="0" err="1"/>
              <a:t>tồn</a:t>
            </a:r>
            <a:r>
              <a:rPr lang="en-US" sz="1860" dirty="0"/>
              <a:t> </a:t>
            </a:r>
            <a:r>
              <a:rPr lang="en-US" sz="1860" dirty="0" err="1"/>
              <a:t>bằng</a:t>
            </a:r>
            <a:r>
              <a:rPr lang="en-US" sz="1860" dirty="0"/>
              <a:t> KS ± </a:t>
            </a:r>
            <a:r>
              <a:rPr lang="en-US" sz="1860" dirty="0" err="1"/>
              <a:t>dẫn</a:t>
            </a:r>
            <a:r>
              <a:rPr lang="en-US" sz="1860" dirty="0"/>
              <a:t> </a:t>
            </a:r>
            <a:r>
              <a:rPr lang="en-US" sz="1860" dirty="0" err="1"/>
              <a:t>lưu</a:t>
            </a:r>
            <a:r>
              <a:rPr lang="en-US" sz="1860" dirty="0"/>
              <a:t> ổ </a:t>
            </a:r>
            <a:r>
              <a:rPr lang="en-US" sz="1860" dirty="0" err="1"/>
              <a:t>áp</a:t>
            </a:r>
            <a:r>
              <a:rPr lang="en-US" sz="1860" dirty="0"/>
              <a:t> </a:t>
            </a:r>
            <a:r>
              <a:rPr lang="en-US" sz="1860" dirty="0" err="1"/>
              <a:t>xe</a:t>
            </a:r>
            <a:r>
              <a:rPr lang="en-US" sz="1860" dirty="0"/>
              <a:t> qua da (</a:t>
            </a:r>
            <a:r>
              <a:rPr lang="en-US" sz="1860" i="1" dirty="0" err="1"/>
              <a:t>dưới</a:t>
            </a:r>
            <a:r>
              <a:rPr lang="en-US" sz="1860" i="1" dirty="0"/>
              <a:t> </a:t>
            </a:r>
            <a:r>
              <a:rPr lang="en-US" sz="1860" i="1" dirty="0" err="1"/>
              <a:t>hình</a:t>
            </a:r>
            <a:r>
              <a:rPr lang="en-US" sz="1860" i="1" dirty="0"/>
              <a:t> </a:t>
            </a:r>
            <a:r>
              <a:rPr lang="en-US" sz="1860" i="1" dirty="0" err="1"/>
              <a:t>ảnh</a:t>
            </a:r>
            <a:r>
              <a:rPr lang="en-US" sz="1860" i="1" dirty="0"/>
              <a:t> </a:t>
            </a:r>
            <a:r>
              <a:rPr lang="en-US" sz="1860" i="1" dirty="0" err="1"/>
              <a:t>siêu</a:t>
            </a:r>
            <a:r>
              <a:rPr lang="en-US" sz="1860" i="1" dirty="0"/>
              <a:t> </a:t>
            </a:r>
            <a:r>
              <a:rPr lang="en-US" sz="1860" i="1" dirty="0" err="1"/>
              <a:t>âm</a:t>
            </a:r>
            <a:r>
              <a:rPr lang="en-US" sz="1860" dirty="0"/>
              <a:t>)</a:t>
            </a:r>
            <a:br>
              <a:rPr lang="en-US" sz="1860" dirty="0"/>
            </a:br>
            <a:r>
              <a:rPr lang="en-US" sz="1860" dirty="0"/>
              <a:t>		XU HƯỚNG MỚI: </a:t>
            </a:r>
            <a:r>
              <a:rPr lang="en-US" sz="1860" dirty="0" err="1"/>
              <a:t>mổ</a:t>
            </a:r>
            <a:r>
              <a:rPr lang="en-US" sz="1860" dirty="0"/>
              <a:t> </a:t>
            </a:r>
            <a:r>
              <a:rPr lang="en-US" sz="1860" dirty="0" err="1"/>
              <a:t>dẫn</a:t>
            </a:r>
            <a:r>
              <a:rPr lang="en-US" sz="1860" dirty="0"/>
              <a:t> </a:t>
            </a:r>
            <a:r>
              <a:rPr lang="en-US" sz="1860" dirty="0" err="1"/>
              <a:t>lưu</a:t>
            </a:r>
            <a:r>
              <a:rPr lang="en-US" sz="1860" dirty="0"/>
              <a:t> </a:t>
            </a:r>
            <a:r>
              <a:rPr lang="en-US" sz="1860" dirty="0" err="1"/>
              <a:t>áp</a:t>
            </a:r>
            <a:r>
              <a:rPr lang="en-US" sz="1860" dirty="0"/>
              <a:t> </a:t>
            </a:r>
            <a:r>
              <a:rPr lang="en-US" sz="1860" dirty="0" err="1"/>
              <a:t>xe</a:t>
            </a:r>
            <a:r>
              <a:rPr lang="en-US" sz="1860" dirty="0"/>
              <a:t> ± </a:t>
            </a:r>
            <a:r>
              <a:rPr lang="en-US" sz="1860" dirty="0" err="1"/>
              <a:t>cắt</a:t>
            </a:r>
            <a:r>
              <a:rPr lang="en-US" sz="1860" dirty="0"/>
              <a:t> </a:t>
            </a:r>
            <a:r>
              <a:rPr lang="en-US" sz="1860" dirty="0" err="1"/>
              <a:t>ruột</a:t>
            </a:r>
            <a:r>
              <a:rPr lang="en-US" sz="1860" dirty="0"/>
              <a:t> </a:t>
            </a:r>
            <a:r>
              <a:rPr lang="en-US" sz="1860" dirty="0" err="1"/>
              <a:t>thừa</a:t>
            </a:r>
            <a:endParaRPr dirty="0"/>
          </a:p>
          <a:p>
            <a:pPr marL="342900" lvl="0" indent="-228600" algn="l" rtl="0">
              <a:lnSpc>
                <a:spcPct val="80000"/>
              </a:lnSpc>
              <a:spcBef>
                <a:spcPts val="372"/>
              </a:spcBef>
              <a:spcAft>
                <a:spcPts val="0"/>
              </a:spcAft>
              <a:buSzPts val="1860"/>
              <a:buChar char="•"/>
            </a:pPr>
            <a:r>
              <a:rPr lang="en-US" sz="1860" dirty="0" err="1"/>
              <a:t>Đám</a:t>
            </a:r>
            <a:r>
              <a:rPr lang="en-US" sz="1860" dirty="0"/>
              <a:t> </a:t>
            </a:r>
            <a:r>
              <a:rPr lang="en-US" sz="1860" dirty="0" err="1"/>
              <a:t>quánh</a:t>
            </a:r>
            <a:r>
              <a:rPr lang="en-US" sz="1860" dirty="0"/>
              <a:t> </a:t>
            </a:r>
            <a:r>
              <a:rPr lang="en-US" sz="1860" dirty="0" err="1"/>
              <a:t>ruột</a:t>
            </a:r>
            <a:r>
              <a:rPr lang="en-US" sz="1860" dirty="0"/>
              <a:t> </a:t>
            </a:r>
            <a:r>
              <a:rPr lang="en-US" sz="1860" dirty="0" err="1"/>
              <a:t>thừa</a:t>
            </a:r>
            <a:r>
              <a:rPr lang="en-US" sz="1860" dirty="0"/>
              <a:t>: </a:t>
            </a:r>
            <a:br>
              <a:rPr lang="en-US" sz="1860" dirty="0"/>
            </a:br>
            <a:r>
              <a:rPr lang="en-US" sz="1860" dirty="0"/>
              <a:t>		</a:t>
            </a:r>
            <a:r>
              <a:rPr lang="en-US" sz="1860" dirty="0" err="1"/>
              <a:t>điều</a:t>
            </a:r>
            <a:r>
              <a:rPr lang="en-US" sz="1860" dirty="0"/>
              <a:t> </a:t>
            </a:r>
            <a:r>
              <a:rPr lang="en-US" sz="1860" dirty="0" err="1"/>
              <a:t>trị</a:t>
            </a:r>
            <a:r>
              <a:rPr lang="en-US" sz="1860" dirty="0"/>
              <a:t> KS, </a:t>
            </a:r>
            <a:r>
              <a:rPr lang="en-US" sz="1860" dirty="0" err="1"/>
              <a:t>cắt</a:t>
            </a:r>
            <a:r>
              <a:rPr lang="en-US" sz="1860" dirty="0"/>
              <a:t> </a:t>
            </a:r>
            <a:r>
              <a:rPr lang="en-US" sz="1860" dirty="0" err="1"/>
              <a:t>ruột</a:t>
            </a:r>
            <a:r>
              <a:rPr lang="en-US" sz="1860" dirty="0"/>
              <a:t> </a:t>
            </a:r>
            <a:r>
              <a:rPr lang="en-US" sz="1860" dirty="0" err="1"/>
              <a:t>thừa</a:t>
            </a:r>
            <a:r>
              <a:rPr lang="en-US" sz="1860" dirty="0"/>
              <a:t> “</a:t>
            </a:r>
            <a:r>
              <a:rPr lang="en-US" sz="1860" dirty="0" err="1"/>
              <a:t>nguội</a:t>
            </a:r>
            <a:r>
              <a:rPr lang="en-US" sz="1860" dirty="0"/>
              <a:t>” </a:t>
            </a:r>
            <a:r>
              <a:rPr lang="en-US" sz="1860" dirty="0" err="1"/>
              <a:t>sau</a:t>
            </a:r>
            <a:r>
              <a:rPr lang="en-US" sz="1860" dirty="0"/>
              <a:t> 4 - 6 </a:t>
            </a:r>
            <a:r>
              <a:rPr lang="en-US" sz="1860" dirty="0" err="1"/>
              <a:t>tuần</a:t>
            </a:r>
            <a:br>
              <a:rPr lang="en-US" sz="1860" dirty="0"/>
            </a:br>
            <a:r>
              <a:rPr lang="en-US" sz="1860" dirty="0"/>
              <a:t>		</a:t>
            </a:r>
            <a:r>
              <a:rPr lang="en-US" sz="1860" dirty="0" err="1"/>
              <a:t>nếu</a:t>
            </a:r>
            <a:r>
              <a:rPr lang="en-US" sz="1860" dirty="0"/>
              <a:t> </a:t>
            </a:r>
            <a:r>
              <a:rPr lang="en-US" sz="1860" dirty="0" err="1"/>
              <a:t>điều</a:t>
            </a:r>
            <a:r>
              <a:rPr lang="en-US" sz="1860" dirty="0"/>
              <a:t> </a:t>
            </a:r>
            <a:r>
              <a:rPr lang="en-US" sz="1860" dirty="0" err="1"/>
              <a:t>trị</a:t>
            </a:r>
            <a:r>
              <a:rPr lang="en-US" sz="1860" dirty="0"/>
              <a:t> </a:t>
            </a:r>
            <a:r>
              <a:rPr lang="en-US" sz="1860" dirty="0" err="1"/>
              <a:t>nội</a:t>
            </a:r>
            <a:r>
              <a:rPr lang="en-US" sz="1860" dirty="0"/>
              <a:t> khoa </a:t>
            </a:r>
            <a:r>
              <a:rPr lang="en-US" sz="1860" dirty="0" err="1"/>
              <a:t>thành</a:t>
            </a:r>
            <a:r>
              <a:rPr lang="en-US" sz="1860" dirty="0"/>
              <a:t> </a:t>
            </a:r>
            <a:r>
              <a:rPr lang="en-US" sz="1860" dirty="0" err="1"/>
              <a:t>công</a:t>
            </a:r>
            <a:r>
              <a:rPr lang="en-US" sz="1860" dirty="0"/>
              <a:t>, </a:t>
            </a:r>
            <a:r>
              <a:rPr lang="en-US" sz="1860" dirty="0" err="1"/>
              <a:t>nên</a:t>
            </a:r>
            <a:r>
              <a:rPr lang="en-US" sz="1860" dirty="0"/>
              <a:t> </a:t>
            </a:r>
            <a:r>
              <a:rPr lang="en-US" sz="1860" dirty="0" err="1"/>
              <a:t>nội</a:t>
            </a:r>
            <a:r>
              <a:rPr lang="en-US" sz="1860" dirty="0"/>
              <a:t> </a:t>
            </a:r>
            <a:r>
              <a:rPr lang="en-US" sz="1860" dirty="0" err="1"/>
              <a:t>soi</a:t>
            </a:r>
            <a:r>
              <a:rPr lang="en-US" sz="1860" dirty="0"/>
              <a:t> </a:t>
            </a:r>
            <a:r>
              <a:rPr lang="en-US" sz="1860" dirty="0" err="1"/>
              <a:t>đại</a:t>
            </a:r>
            <a:r>
              <a:rPr lang="en-US" sz="1860" dirty="0"/>
              <a:t> </a:t>
            </a:r>
            <a:r>
              <a:rPr lang="en-US" sz="1860" dirty="0" err="1"/>
              <a:t>tràng</a:t>
            </a:r>
            <a:r>
              <a:rPr lang="en-US" sz="1860" dirty="0"/>
              <a:t> </a:t>
            </a:r>
            <a:r>
              <a:rPr lang="en-US" sz="1860" dirty="0" err="1"/>
              <a:t>sau</a:t>
            </a:r>
            <a:r>
              <a:rPr lang="en-US" sz="1860" dirty="0"/>
              <a:t> 1 </a:t>
            </a:r>
            <a:r>
              <a:rPr lang="en-US" sz="1860" dirty="0" err="1"/>
              <a:t>tháng→tránh</a:t>
            </a:r>
            <a:r>
              <a:rPr lang="en-US" sz="1860" dirty="0"/>
              <a:t> </a:t>
            </a:r>
            <a:r>
              <a:rPr lang="en-US" sz="1860" dirty="0" err="1"/>
              <a:t>sót</a:t>
            </a:r>
            <a:r>
              <a:rPr lang="en-US" sz="1860" dirty="0"/>
              <a:t> u </a:t>
            </a:r>
            <a:r>
              <a:rPr lang="en-US" sz="1860" dirty="0" err="1"/>
              <a:t>manh</a:t>
            </a:r>
            <a:r>
              <a:rPr lang="en-US" sz="1860" dirty="0"/>
              <a:t> </a:t>
            </a:r>
            <a:r>
              <a:rPr lang="en-US" sz="1860" dirty="0" err="1"/>
              <a:t>tràng</a:t>
            </a:r>
            <a:r>
              <a:rPr lang="en-US" sz="1860" dirty="0"/>
              <a:t>/u RT</a:t>
            </a:r>
            <a:endParaRPr dirty="0"/>
          </a:p>
          <a:p>
            <a:pPr marL="342900" lvl="0" indent="-110490" algn="l" rtl="0">
              <a:lnSpc>
                <a:spcPct val="80000"/>
              </a:lnSpc>
              <a:spcBef>
                <a:spcPts val="372"/>
              </a:spcBef>
              <a:spcAft>
                <a:spcPts val="0"/>
              </a:spcAft>
              <a:buSzPts val="1860"/>
              <a:buNone/>
            </a:pPr>
            <a:endParaRPr sz="1860" dirty="0"/>
          </a:p>
          <a:p>
            <a:pPr marL="342900" lvl="0" indent="-228600" algn="l" rtl="0">
              <a:lnSpc>
                <a:spcPct val="80000"/>
              </a:lnSpc>
              <a:spcBef>
                <a:spcPts val="372"/>
              </a:spcBef>
              <a:spcAft>
                <a:spcPts val="0"/>
              </a:spcAft>
              <a:buSzPts val="1860"/>
              <a:buChar char="•"/>
            </a:pPr>
            <a:r>
              <a:rPr lang="en-US" sz="1860" dirty="0">
                <a:latin typeface="Times New Roman"/>
                <a:ea typeface="Times New Roman"/>
                <a:cs typeface="Times New Roman"/>
                <a:sym typeface="Times New Roman"/>
              </a:rPr>
              <a:t>QUAN ĐIỂM MỚI : ĐIỀU TRỊ NỘI KHOA BẰNG KHÁNG  SINH</a:t>
            </a:r>
            <a:br>
              <a:rPr lang="en-US" sz="1860" dirty="0"/>
            </a:br>
            <a:r>
              <a:rPr lang="en-US" sz="1860" dirty="0"/>
              <a:t>		</a:t>
            </a:r>
            <a:r>
              <a:rPr lang="en-US" sz="1860" dirty="0" err="1"/>
              <a:t>tiêu</a:t>
            </a:r>
            <a:r>
              <a:rPr lang="en-US" sz="1860" dirty="0"/>
              <a:t> </a:t>
            </a:r>
            <a:r>
              <a:rPr lang="en-US" sz="1860" dirty="0" err="1"/>
              <a:t>chuẩn</a:t>
            </a:r>
            <a:r>
              <a:rPr lang="en-US" sz="1860" dirty="0"/>
              <a:t> </a:t>
            </a:r>
            <a:r>
              <a:rPr lang="en-US" sz="1860" dirty="0" err="1"/>
              <a:t>chọn</a:t>
            </a:r>
            <a:r>
              <a:rPr lang="en-US" sz="1860" dirty="0"/>
              <a:t> </a:t>
            </a:r>
            <a:r>
              <a:rPr lang="en-US" sz="1860" dirty="0" err="1"/>
              <a:t>bệnh</a:t>
            </a:r>
            <a:r>
              <a:rPr lang="en-US" sz="1860" dirty="0"/>
              <a:t> </a:t>
            </a:r>
            <a:r>
              <a:rPr lang="en-US" sz="1860" dirty="0" err="1"/>
              <a:t>chặt</a:t>
            </a:r>
            <a:r>
              <a:rPr lang="en-US" sz="1860" dirty="0"/>
              <a:t> </a:t>
            </a:r>
            <a:r>
              <a:rPr lang="en-US" sz="1860" dirty="0" err="1"/>
              <a:t>chẽ</a:t>
            </a:r>
            <a:br>
              <a:rPr lang="en-US" sz="1860" dirty="0"/>
            </a:br>
            <a:r>
              <a:rPr lang="en-US" sz="1860" dirty="0"/>
              <a:t>		</a:t>
            </a:r>
            <a:r>
              <a:rPr lang="en-US" sz="1860" dirty="0" err="1"/>
              <a:t>chỉ</a:t>
            </a:r>
            <a:r>
              <a:rPr lang="en-US" sz="1860" dirty="0"/>
              <a:t> </a:t>
            </a:r>
            <a:r>
              <a:rPr lang="en-US" sz="1860" dirty="0" err="1"/>
              <a:t>nên</a:t>
            </a:r>
            <a:r>
              <a:rPr lang="en-US" sz="1860" dirty="0"/>
              <a:t> </a:t>
            </a:r>
            <a:r>
              <a:rPr lang="en-US" sz="1860" dirty="0" err="1"/>
              <a:t>xem</a:t>
            </a:r>
            <a:r>
              <a:rPr lang="en-US" sz="1860" dirty="0"/>
              <a:t> </a:t>
            </a:r>
            <a:r>
              <a:rPr lang="en-US" sz="1860" dirty="0" err="1"/>
              <a:t>là</a:t>
            </a:r>
            <a:r>
              <a:rPr lang="en-US" sz="1860" dirty="0"/>
              <a:t> </a:t>
            </a:r>
            <a:r>
              <a:rPr lang="en-US" sz="1860" dirty="0" err="1"/>
              <a:t>phương</a:t>
            </a:r>
            <a:r>
              <a:rPr lang="en-US" sz="1860" dirty="0"/>
              <a:t> </a:t>
            </a:r>
            <a:r>
              <a:rPr lang="en-US" sz="1860" dirty="0" err="1"/>
              <a:t>pháp</a:t>
            </a:r>
            <a:r>
              <a:rPr lang="en-US" sz="1860" dirty="0"/>
              <a:t> </a:t>
            </a:r>
            <a:r>
              <a:rPr lang="en-US" sz="1860" dirty="0" err="1"/>
              <a:t>tạm</a:t>
            </a:r>
            <a:r>
              <a:rPr lang="en-US" sz="1860" dirty="0"/>
              <a:t> </a:t>
            </a:r>
            <a:r>
              <a:rPr lang="en-US" sz="1860" dirty="0" err="1"/>
              <a:t>thời</a:t>
            </a:r>
            <a:r>
              <a:rPr lang="en-US" sz="1860" dirty="0"/>
              <a:t> </a:t>
            </a:r>
            <a:r>
              <a:rPr lang="en-US" sz="1860" dirty="0" err="1"/>
              <a:t>khi</a:t>
            </a:r>
            <a:r>
              <a:rPr lang="en-US" sz="1860" dirty="0"/>
              <a:t> </a:t>
            </a:r>
            <a:r>
              <a:rPr lang="en-US" sz="1860" dirty="0" err="1"/>
              <a:t>không</a:t>
            </a:r>
            <a:r>
              <a:rPr lang="en-US" sz="1860" dirty="0"/>
              <a:t> </a:t>
            </a:r>
            <a:r>
              <a:rPr lang="en-US" sz="1860" dirty="0" err="1"/>
              <a:t>thể</a:t>
            </a:r>
            <a:r>
              <a:rPr lang="en-US" sz="1860" dirty="0"/>
              <a:t> </a:t>
            </a:r>
            <a:r>
              <a:rPr lang="en-US" sz="1860" dirty="0" err="1"/>
              <a:t>phẫu</a:t>
            </a:r>
            <a:r>
              <a:rPr lang="en-US" sz="1860" dirty="0"/>
              <a:t> </a:t>
            </a:r>
            <a:r>
              <a:rPr lang="en-US" sz="1860" dirty="0" err="1"/>
              <a:t>thuật</a:t>
            </a:r>
            <a:r>
              <a:rPr lang="en-US" sz="1860" dirty="0"/>
              <a:t> </a:t>
            </a:r>
            <a:br>
              <a:rPr lang="en-US" sz="1860" dirty="0"/>
            </a:br>
            <a:r>
              <a:rPr lang="en-US" sz="1860" dirty="0"/>
              <a:t>		</a:t>
            </a:r>
            <a:r>
              <a:rPr lang="en-US" sz="1860" dirty="0" err="1"/>
              <a:t>tỉ</a:t>
            </a:r>
            <a:r>
              <a:rPr lang="en-US" sz="1860" dirty="0"/>
              <a:t> </a:t>
            </a:r>
            <a:r>
              <a:rPr lang="en-US" sz="1860" dirty="0" err="1"/>
              <a:t>lệ</a:t>
            </a:r>
            <a:r>
              <a:rPr lang="en-US" sz="1860" dirty="0"/>
              <a:t> </a:t>
            </a:r>
            <a:r>
              <a:rPr lang="en-US" sz="1860" dirty="0" err="1"/>
              <a:t>tái</a:t>
            </a:r>
            <a:r>
              <a:rPr lang="en-US" sz="1860" dirty="0"/>
              <a:t> </a:t>
            </a:r>
            <a:r>
              <a:rPr lang="en-US" sz="1860" dirty="0" err="1"/>
              <a:t>phát</a:t>
            </a:r>
            <a:r>
              <a:rPr lang="en-US" sz="1860" dirty="0"/>
              <a:t> </a:t>
            </a:r>
            <a:r>
              <a:rPr lang="en-US" sz="1860" dirty="0" err="1"/>
              <a:t>cao</a:t>
            </a:r>
            <a:r>
              <a:rPr lang="en-US" sz="1860" dirty="0"/>
              <a:t> (25-30% </a:t>
            </a:r>
            <a:r>
              <a:rPr lang="en-US" sz="1860" dirty="0" err="1"/>
              <a:t>trong</a:t>
            </a:r>
            <a:r>
              <a:rPr lang="en-US" sz="1860" dirty="0"/>
              <a:t> 1 </a:t>
            </a:r>
            <a:r>
              <a:rPr lang="en-US" sz="1860" dirty="0" err="1"/>
              <a:t>năm</a:t>
            </a:r>
            <a:r>
              <a:rPr lang="en-US" sz="1860" dirty="0"/>
              <a:t>) </a:t>
            </a:r>
            <a:br>
              <a:rPr lang="en-US" sz="1860"/>
            </a:br>
            <a:endParaRPr sz="1860" dirty="0"/>
          </a:p>
          <a:p>
            <a:pPr marL="342900" lvl="0" indent="-110490" algn="l" rtl="0">
              <a:lnSpc>
                <a:spcPct val="80000"/>
              </a:lnSpc>
              <a:spcBef>
                <a:spcPts val="372"/>
              </a:spcBef>
              <a:spcAft>
                <a:spcPts val="0"/>
              </a:spcAft>
              <a:buSzPts val="1860"/>
              <a:buNone/>
            </a:pPr>
            <a:endParaRPr sz="18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p:nvPr/>
        </p:nvSpPr>
        <p:spPr>
          <a:xfrm>
            <a:off x="457199" y="175846"/>
            <a:ext cx="10480431" cy="49859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Viêm ruột thừa (VRT) là cấp cứu bụng ngoại khoa thường gặp nhất. Nguy cơ một người có thể bị VRT trong suốt cuộc đời là khoảng 7-8%. Ở các nước phát triển, xuất độ VRT là 5,7-50/100.000 dân mỗi năm với tuổi thường gặp nhất là 10-30 tuổi, bệnh ít gặp hơn ở trẻ nhỏ và người già</a:t>
            </a:r>
            <a:r>
              <a:rPr lang="en-US" sz="2000" b="1" i="1">
                <a:solidFill>
                  <a:srgbClr val="FF0000"/>
                </a:solidFill>
                <a:latin typeface="Calibri"/>
                <a:ea typeface="Calibri"/>
                <a:cs typeface="Calibri"/>
                <a:sym typeface="Calibri"/>
              </a:rPr>
              <a:t>.</a:t>
            </a:r>
            <a:endParaRPr sz="2000" b="1"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Tuy là bệnh thường gặp nhưng do vị trí giải phẫu, cơ địa người bệnh, độc lực của vi trùng có thể khác nhau ở từng trường hợp nên biểu hiện lâm sàng của VRT rất đa dạng. Chẩn đoán VRT trong thực tế có thể rất dễ nhưng nhiều khi cũng rất khó. Mặc dù đã áp dụng các kỹ thuật chẩn đoán hình ảnh mới, thậm chí nội soi ổ bụng trong thời gian gần đây, tỉ lệ chẩn đoán nhầm viêm ruột thừa vẫn chưa giảm nhiều (ở mức 15,3%, tương đương với tỉ lệ chẩn đoán trễ, mổ khi ruột thừa đã vỡ). Tỉ lệ chẩn đoán nhầm ở nữ cao hơn ở nam (22,2% so với 9,3%).</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Khi được chẩn đoán sớm và phẫu thuật kịp thời,  VRT có tỉ lệ tử vong rất thấp (0,1-0,2%) và tỉ lệ biến chứng không nhiều. Nhưng nếu đến viện trễ, được chẩn đoán trễ hay mổ khi đã có biến chứng, tỉ lệ tử vong của VRT có thể lên đến 10-20% và nguy cơ tắc ruột do dính sau mổ luôn gắn với phần đời còn lại của người bệnh.</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p:txBody>
      </p:sp>
      <p:sp>
        <p:nvSpPr>
          <p:cNvPr id="133" name="Google Shape;133;p6"/>
          <p:cNvSpPr/>
          <p:nvPr/>
        </p:nvSpPr>
        <p:spPr>
          <a:xfrm>
            <a:off x="433753" y="5161826"/>
            <a:ext cx="950741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1"/>
                </a:solidFill>
                <a:latin typeface="Calibri"/>
                <a:ea typeface="Calibri"/>
                <a:cs typeface="Calibri"/>
                <a:sym typeface="Calibri"/>
              </a:rPr>
              <a:t>“Tỷ lệ chẩn đoán nhầm ở nữ cao hơn nam do</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Bản thân viêm ruột thừa rất hiếm khi có biến chứng, hầu như không có tử vong, tử vong trên bệnh nền: suy tim, rung nhĩ,NMCT, viêm phế quản mạn có biến chứng VP kéo dài,…</a:t>
            </a:r>
            <a:endParaRPr/>
          </a:p>
          <a:p>
            <a:pPr marL="0" marR="0" lvl="0" indent="0" algn="l" rtl="0">
              <a:spcBef>
                <a:spcPts val="0"/>
              </a:spcBef>
              <a:spcAft>
                <a:spcPts val="0"/>
              </a:spcAft>
              <a:buNone/>
            </a:pPr>
            <a:r>
              <a:rPr lang="en-US" sz="2000" i="1">
                <a:solidFill>
                  <a:schemeClr val="dk1"/>
                </a:solidFill>
                <a:latin typeface="Calibri"/>
                <a:ea typeface="Calibri"/>
                <a:cs typeface="Calibri"/>
                <a:sym typeface="Calibri"/>
              </a:rPr>
              <a:t>Mổ trễ: Shock nhiễm trùng, NTH do VPM Toàn thể, nguy cơ tăng gấp 100 lần (10-20%)”</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9"/>
          <p:cNvSpPr/>
          <p:nvPr/>
        </p:nvSpPr>
        <p:spPr>
          <a:xfrm>
            <a:off x="246185" y="120982"/>
            <a:ext cx="10105292"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0000"/>
                </a:solidFill>
                <a:latin typeface="Calibri"/>
                <a:ea typeface="Calibri"/>
                <a:cs typeface="Calibri"/>
                <a:sym typeface="Calibri"/>
              </a:rPr>
              <a:t>Tiêu chuẩn vàng cho điều trị VRT cấp vẫn là phẫu thuật cắt bỏ ruột thừa. Phẫu thuật nên được tiến hành càng sớm càng tốt, tránh trì hoãn không cần thiết. Chỉ định phẫu thuật là đương nhiên, không còn bàn cãi cho VRT có biến chứng hoại tử, VRT thủng gây viêm phúc mạc.</a:t>
            </a:r>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 </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Nếu bệnh nhân đến sớm và không có kèm các bệnh nội khoa cần phải điều chỉnh để giảm thiểu nguy cơ cho cuộc mổ thì không cần mất nhiều thời gian chuẩn bị trước mổ. Nếu bệnh nhân đến muộn, khi đã có viêm phúc mạc, việc hồi sức đủ trước mổ giúp an toàn cho cuộc mổ, bao gồm bù nước – điện giải và kháng sinh điều trị. Trong trường hợp VRT cấp thể sung huyết, có thể chỉ cần dùng 1 liều kháng sinh dự phòng trước khi bắt đầu phẫu thuật. Trong trường hợp viêm phúc mạc do viêm ruột thừa vỡ, sau khi cắt ruột thừa phải làm sạch xoang phúc mạc, dẫn lưu ổ bụng khi cần thiết và phải tiếp tục  kháng sinh ít nhất 4-7 ngày sau phẫu thuật. Lựa chọn kháng sinh điều trị phải bao phủ cả vi trùng gram âm và vi trùng kỵ khí đường ruột.</a:t>
            </a: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endParaRPr sz="20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FF0000"/>
                </a:solidFill>
                <a:latin typeface="Calibri"/>
                <a:ea typeface="Calibri"/>
                <a:cs typeface="Calibri"/>
                <a:sym typeface="Calibri"/>
              </a:rPr>
              <a:t>Có thể cắt ruột thừa qua mổ mở như trước đây, nhưng hiện tại, cắt ruột thừa qua nội soi được áp dụng phổ biến, thậm chí cho những VRT đã có biến chứng viêm phúc mạc. Mổ nội soi tận dụng được những ưu điểm của phẫu thuật ít xâm hại như: ít đau, phục hồi nhanh, ít biến chứng nhiễm trùng vết mổ và dính ruột sau mổ; nhưng tất nhiên, cần có trang bị và phẫu thuật viên đã được huấn luyện.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0"/>
          <p:cNvSpPr/>
          <p:nvPr/>
        </p:nvSpPr>
        <p:spPr>
          <a:xfrm>
            <a:off x="381324" y="174740"/>
            <a:ext cx="10448144" cy="6463308"/>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1" u="none" strike="noStrike" cap="none">
                <a:solidFill>
                  <a:srgbClr val="FF0000"/>
                </a:solidFill>
                <a:latin typeface="Calibri"/>
                <a:ea typeface="Calibri"/>
                <a:cs typeface="Calibri"/>
                <a:sym typeface="Calibri"/>
              </a:rPr>
              <a:t>Áp xe ruột thừa </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Xu hướng điều trị áp xe ruột thừa hiện nay trên Y văn là điều trị bảo tồn bằng kháng sinh ± chọc hút/dẫn lưu qua da trước, nếu không đáp ứng hay áp xe quá lớn mới mổ. Cụ thể:  </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Áp xe ruột thừa nhỏ ≤ 4cm: điều trị kháng sinh trước, nếu không đỡ thì xem xét phối hợp chọc hút/dẫn lưu qua da.</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Áp xe ruột thừa &gt; 4-6cm: điều trị kháng sinh phối hợp chọc hút/dẫn lưu, nếu không đỡ thì mổ.</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Áp xe ruột thừa ≥ 7cm, áp xe giữa các quai ruột: nhiều khả năng thất bại với điều trị bảo tồn, nên mổ.</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Với kỹ thuật mổ nội soi ngày càng hoàn thiện, nhiều tác giả trong và ngoài nước hiện nay cũng áp dụng mổ nội soi dẫn lưu mủ và cắt ruột thừa cho áp xe ruột thừa. Tuy nhiên, phẫu thuật nội soi cho áp xe ruột đòi hỏi kỹ năng và kinh nghiệm ở mức cao hơn cắt ruột thừa thông thường để giảm thiểu tổn thương và biến chứng.</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   </a:t>
            </a:r>
            <a:endParaRPr sz="1800" i="1">
              <a:solidFill>
                <a:srgbClr val="FF0000"/>
              </a:solidFill>
              <a:latin typeface="Calibri"/>
              <a:ea typeface="Calibri"/>
              <a:cs typeface="Calibri"/>
              <a:sym typeface="Calibri"/>
            </a:endParaRPr>
          </a:p>
          <a:p>
            <a:pPr marL="457200" marR="0" lvl="1" indent="0" algn="l" rtl="0">
              <a:spcBef>
                <a:spcPts val="0"/>
              </a:spcBef>
              <a:spcAft>
                <a:spcPts val="0"/>
              </a:spcAft>
              <a:buNone/>
            </a:pPr>
            <a:r>
              <a:rPr lang="en-US" sz="1800" b="1" i="1" u="none" strike="noStrike" cap="none">
                <a:solidFill>
                  <a:srgbClr val="FF0000"/>
                </a:solidFill>
                <a:latin typeface="Calibri"/>
                <a:ea typeface="Calibri"/>
                <a:cs typeface="Calibri"/>
                <a:sym typeface="Calibri"/>
              </a:rPr>
              <a:t>Đám quánh ruột thừa </a:t>
            </a:r>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Đám quánh ruột thừa được xem như một hàng rào cơ học và sinh học quanh ruột thừa viêm nên không có chỉ định mổ cấp cứu. Mổ lúc này vừa không thực sự cần thiết, vừa có nguy cơ làm tổn thương các quai ruột viêm dính bết trong đám quánh và làm nhiễm trùng lan rộng trong xoang phúc mạc. </a:t>
            </a:r>
            <a:endParaRPr sz="1800" i="1">
              <a:solidFill>
                <a:srgbClr val="FF0000"/>
              </a:solidFill>
              <a:latin typeface="Calibri"/>
              <a:ea typeface="Calibri"/>
              <a:cs typeface="Calibri"/>
              <a:sym typeface="Calibri"/>
            </a:endParaRPr>
          </a:p>
          <a:p>
            <a:pPr marL="0" marR="0" lvl="0" indent="0" algn="l" rtl="0">
              <a:spcBef>
                <a:spcPts val="0"/>
              </a:spcBef>
              <a:spcAft>
                <a:spcPts val="0"/>
              </a:spcAft>
              <a:buNone/>
            </a:pPr>
            <a:endParaRPr sz="18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i="1">
                <a:solidFill>
                  <a:srgbClr val="FF0000"/>
                </a:solidFill>
                <a:latin typeface="Calibri"/>
                <a:ea typeface="Calibri"/>
                <a:cs typeface="Calibri"/>
                <a:sym typeface="Calibri"/>
              </a:rPr>
              <a:t>Mục tiêu điều trị là giúp bệnh nhân kiểm soát tình trạng nhiễm trùng, theo dõi diễn tiến của đám quánh. Nếu áp xe hóa thì can thiệp thủ thuật hay phẫu thuật, còn nếu triệu chứng giảm dần (88-95% trường hợp) thì có thể lên kế hoạch mổ “nguội’ để cắt bỏ ruột thừa, thường là sau khoảng 6-12 tuần. Tuy nhiên, gần đây, nhiều tác giả cũng đề nghị xem xét lại việc mổ cắt ruột thừa thường qui sau điều trị đám quánh ruột thừa, vì tỉ lệ VRT tái phát thực sự cũng không cao, chỉ 7-15% trường hợp. Để tránh bỏ sót một số ít trường hợp ung thư manh tràng hay đại tràng bị chẩn đoán nhầm với đám quánh ruột thừa, cần soi đại tràng kiểm tra lại sau 1 tháng điều trị. </a:t>
            </a:r>
            <a:endParaRPr sz="1800" i="1">
              <a:solidFill>
                <a:srgbClr val="FF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1"/>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BIẾN CHỨNG SAU MỔ</a:t>
            </a:r>
            <a:endParaRPr>
              <a:latin typeface="Arial"/>
              <a:ea typeface="Arial"/>
              <a:cs typeface="Arial"/>
              <a:sym typeface="Arial"/>
            </a:endParaRPr>
          </a:p>
        </p:txBody>
      </p:sp>
      <p:sp>
        <p:nvSpPr>
          <p:cNvPr id="496" name="Google Shape;496;p61"/>
          <p:cNvSpPr txBox="1">
            <a:spLocks noGrp="1"/>
          </p:cNvSpPr>
          <p:nvPr>
            <p:ph type="body" idx="1"/>
          </p:nvPr>
        </p:nvSpPr>
        <p:spPr>
          <a:xfrm>
            <a:off x="1104293" y="2052918"/>
            <a:ext cx="9822787"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t>Nhiễm trùng vết mổ : &lt;5% trong mổ mở khi VRT chưa vỡ, rất hiếm bị khi mổ nội soi</a:t>
            </a:r>
            <a:endParaRPr/>
          </a:p>
          <a:p>
            <a:pPr marL="342900" lvl="0" indent="-228600" algn="l" rtl="0">
              <a:spcBef>
                <a:spcPts val="480"/>
              </a:spcBef>
              <a:spcAft>
                <a:spcPts val="0"/>
              </a:spcAft>
              <a:buSzPts val="2400"/>
              <a:buChar char="•"/>
            </a:pPr>
            <a:r>
              <a:rPr lang="en-US" sz="2400"/>
              <a:t>Các biến chứng khác liên quan lỗ trocar : nhiễm trùng, chảy máu, thoát vị</a:t>
            </a:r>
            <a:endParaRPr/>
          </a:p>
          <a:p>
            <a:pPr marL="342900" lvl="0" indent="-228600" algn="l" rtl="0">
              <a:spcBef>
                <a:spcPts val="480"/>
              </a:spcBef>
              <a:spcAft>
                <a:spcPts val="0"/>
              </a:spcAft>
              <a:buSzPts val="2400"/>
              <a:buChar char="•"/>
            </a:pPr>
            <a:r>
              <a:rPr lang="en-US" sz="2400"/>
              <a:t>Chảy máu trong ổ bụng: đa số do lỗi kỹ thuật</a:t>
            </a:r>
            <a:endParaRPr/>
          </a:p>
          <a:p>
            <a:pPr marL="342900" lvl="0" indent="-228600" algn="l" rtl="0">
              <a:spcBef>
                <a:spcPts val="480"/>
              </a:spcBef>
              <a:spcAft>
                <a:spcPts val="0"/>
              </a:spcAft>
              <a:buSzPts val="2400"/>
              <a:buChar char="•"/>
            </a:pPr>
            <a:r>
              <a:rPr lang="en-US" sz="2400"/>
              <a:t>Xì mỏm RT :  </a:t>
            </a:r>
            <a:endParaRPr/>
          </a:p>
          <a:p>
            <a:pPr marL="342900" lvl="0" indent="-228600" algn="l" rtl="0">
              <a:spcBef>
                <a:spcPts val="480"/>
              </a:spcBef>
              <a:spcAft>
                <a:spcPts val="0"/>
              </a:spcAft>
              <a:buSzPts val="2400"/>
              <a:buChar char="•"/>
            </a:pPr>
            <a:r>
              <a:rPr lang="en-US" sz="2400"/>
              <a:t>Áp xe tồn lưu : tỉ lệ cao ở mổ nội soi so với mổ mở (4,6% vs 1%)</a:t>
            </a:r>
            <a:endParaRPr/>
          </a:p>
          <a:p>
            <a:pPr marL="342900" lvl="0" indent="-228600" algn="l" rtl="0">
              <a:spcBef>
                <a:spcPts val="480"/>
              </a:spcBef>
              <a:spcAft>
                <a:spcPts val="0"/>
              </a:spcAft>
              <a:buSzPts val="2400"/>
              <a:buChar char="•"/>
            </a:pPr>
            <a:r>
              <a:rPr lang="en-US" sz="2400"/>
              <a:t>Tắc ruột sau mổ</a:t>
            </a:r>
            <a:endParaRPr/>
          </a:p>
          <a:p>
            <a:pPr marL="0" lvl="0" indent="0" algn="l" rtl="0">
              <a:spcBef>
                <a:spcPts val="480"/>
              </a:spcBef>
              <a:spcAft>
                <a:spcPts val="0"/>
              </a:spcAft>
              <a:buSzPts val="2400"/>
              <a:buNone/>
            </a:pPr>
            <a:br>
              <a:rPr lang="en-US" sz="2400"/>
            </a:br>
            <a:endParaRPr sz="2400"/>
          </a:p>
          <a:p>
            <a:pPr marL="342900" lvl="0" indent="-76200" algn="l" rtl="0">
              <a:spcBef>
                <a:spcPts val="480"/>
              </a:spcBef>
              <a:spcAft>
                <a:spcPts val="0"/>
              </a:spcAft>
              <a:buSzPts val="2400"/>
              <a:buNone/>
            </a:pP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pic>
        <p:nvPicPr>
          <p:cNvPr id="501" name="Google Shape;501;p62"/>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502" name="Google Shape;502;p62"/>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503" name="Google Shape;503;p62"/>
          <p:cNvSpPr/>
          <p:nvPr/>
        </p:nvSpPr>
        <p:spPr>
          <a:xfrm>
            <a:off x="8609012" y="1676400"/>
            <a:ext cx="2819400" cy="2819400"/>
          </a:xfrm>
          <a:prstGeom prst="ellipse">
            <a:avLst/>
          </a:prstGeom>
          <a:gradFill>
            <a:gsLst>
              <a:gs pos="0">
                <a:srgbClr val="EBE9D2">
                  <a:alpha val="6666"/>
                </a:srgbClr>
              </a:gs>
              <a:gs pos="36000">
                <a:srgbClr val="EBE9D2">
                  <a:alpha val="5882"/>
                </a:srgbClr>
              </a:gs>
              <a:gs pos="69000">
                <a:srgbClr val="EBE9D2">
                  <a:alpha val="0"/>
                </a:srgbClr>
              </a:gs>
              <a:gs pos="100000">
                <a:srgbClr val="EBE9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62"/>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505" name="Google Shape;505;p62"/>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506" name="Google Shape;506;p62"/>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2"/>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8" name="Google Shape;508;p62" descr="A close up of text on a white background  Description automatically generated"/>
          <p:cNvPicPr preferRelativeResize="0">
            <a:picLocks noGrp="1"/>
          </p:cNvPicPr>
          <p:nvPr>
            <p:ph type="body" idx="1"/>
          </p:nvPr>
        </p:nvPicPr>
        <p:blipFill rotWithShape="1">
          <a:blip r:embed="rId8">
            <a:alphaModFix/>
          </a:blip>
          <a:srcRect/>
          <a:stretch/>
        </p:blipFill>
        <p:spPr>
          <a:xfrm>
            <a:off x="1181033" y="58601"/>
            <a:ext cx="8082888" cy="6769419"/>
          </a:xfrm>
          <a:prstGeom prst="rect">
            <a:avLst/>
          </a:prstGeom>
          <a:noFill/>
          <a:ln>
            <a:noFill/>
          </a:ln>
        </p:spPr>
      </p:pic>
      <p:sp>
        <p:nvSpPr>
          <p:cNvPr id="509" name="Google Shape;509;p62"/>
          <p:cNvSpPr/>
          <p:nvPr/>
        </p:nvSpPr>
        <p:spPr>
          <a:xfrm>
            <a:off x="10437812" y="0"/>
            <a:ext cx="685800" cy="1143000"/>
          </a:xfrm>
          <a:prstGeom prst="rect">
            <a:avLst/>
          </a:prstGeom>
          <a:solidFill>
            <a:schemeClr val="accent1"/>
          </a:solidFill>
          <a:ln>
            <a:noFill/>
          </a:ln>
          <a:effectLst>
            <a:outerShdw blurRad="50800" dist="25400" algn="bl"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3"/>
          <p:cNvSpPr txBox="1">
            <a:spLocks noGrp="1"/>
          </p:cNvSpPr>
          <p:nvPr>
            <p:ph type="title"/>
          </p:nvPr>
        </p:nvSpPr>
        <p:spPr>
          <a:xfrm>
            <a:off x="609600" y="274638"/>
            <a:ext cx="10160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Cambria"/>
              <a:buNone/>
            </a:pPr>
            <a:r>
              <a:rPr lang="en-US"/>
              <a:t>Take Home Message</a:t>
            </a:r>
            <a:endParaRPr/>
          </a:p>
        </p:txBody>
      </p:sp>
      <p:sp>
        <p:nvSpPr>
          <p:cNvPr id="515" name="Google Shape;515;p63"/>
          <p:cNvSpPr txBox="1">
            <a:spLocks noGrp="1"/>
          </p:cNvSpPr>
          <p:nvPr>
            <p:ph type="body" idx="1"/>
          </p:nvPr>
        </p:nvSpPr>
        <p:spPr>
          <a:xfrm>
            <a:off x="609600" y="1600200"/>
            <a:ext cx="10160000" cy="48006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200"/>
              <a:buChar char="•"/>
            </a:pPr>
            <a:r>
              <a:rPr lang="en-US">
                <a:latin typeface="Times New Roman"/>
                <a:ea typeface="Times New Roman"/>
                <a:cs typeface="Times New Roman"/>
                <a:sym typeface="Times New Roman"/>
              </a:rPr>
              <a:t>Chẩn đoán VRT là chẩn đoán lâm sàng:</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TCCN : đau – </a:t>
            </a:r>
            <a:r>
              <a:rPr lang="en-US">
                <a:solidFill>
                  <a:srgbClr val="FF0000"/>
                </a:solidFill>
                <a:latin typeface="Times New Roman"/>
                <a:ea typeface="Times New Roman"/>
                <a:cs typeface="Times New Roman"/>
                <a:sym typeface="Times New Roman"/>
              </a:rPr>
              <a:t>RLTH</a:t>
            </a:r>
            <a:r>
              <a:rPr lang="en-US">
                <a:latin typeface="Times New Roman"/>
                <a:ea typeface="Times New Roman"/>
                <a:cs typeface="Times New Roman"/>
                <a:sym typeface="Times New Roman"/>
              </a:rPr>
              <a:t> – Sốt (tam chứng Murphy) : </a:t>
            </a:r>
            <a:r>
              <a:rPr lang="en-US">
                <a:solidFill>
                  <a:srgbClr val="FF0000"/>
                </a:solidFill>
                <a:latin typeface="Times New Roman"/>
                <a:ea typeface="Times New Roman"/>
                <a:cs typeface="Times New Roman"/>
                <a:sym typeface="Times New Roman"/>
              </a:rPr>
              <a:t>sudden anorexia</a:t>
            </a:r>
            <a:br>
              <a:rPr lang="en-US">
                <a:solidFill>
                  <a:srgbClr val="FF0000"/>
                </a:solidFill>
                <a:latin typeface="Times New Roman"/>
                <a:ea typeface="Times New Roman"/>
                <a:cs typeface="Times New Roman"/>
                <a:sym typeface="Times New Roman"/>
              </a:rPr>
            </a:br>
            <a:r>
              <a:rPr lang="en-US">
                <a:latin typeface="Times New Roman"/>
                <a:ea typeface="Times New Roman"/>
                <a:cs typeface="Times New Roman"/>
                <a:sym typeface="Times New Roman"/>
              </a:rPr>
              <a:t>	TCTT : ấn đau tuỳ theo vị trí GP→ các NGHIỆM PHÁP</a:t>
            </a:r>
            <a:endParaRPr/>
          </a:p>
          <a:p>
            <a:pPr marL="342900" lvl="0" indent="-228600" algn="l" rtl="0">
              <a:spcBef>
                <a:spcPts val="440"/>
              </a:spcBef>
              <a:spcAft>
                <a:spcPts val="0"/>
              </a:spcAft>
              <a:buSzPts val="2200"/>
              <a:buChar char="•"/>
            </a:pPr>
            <a:r>
              <a:rPr lang="en-US">
                <a:latin typeface="Times New Roman"/>
                <a:ea typeface="Times New Roman"/>
                <a:cs typeface="Times New Roman"/>
                <a:sym typeface="Times New Roman"/>
              </a:rPr>
              <a:t>CÁC KHUYẾN CÁO (</a:t>
            </a:r>
            <a:r>
              <a:rPr lang="en-US" u="sng">
                <a:solidFill>
                  <a:schemeClr val="hlink"/>
                </a:solidFill>
                <a:latin typeface="Times New Roman"/>
                <a:ea typeface="Times New Roman"/>
                <a:cs typeface="Times New Roman"/>
                <a:sym typeface="Times New Roman"/>
                <a:hlinkClick r:id="" action="ppaction://hlinkshowjump?jump=firstslide"/>
              </a:rPr>
              <a:t>!</a:t>
            </a:r>
            <a:r>
              <a:rPr lang="en-US">
                <a:latin typeface="Times New Roman"/>
                <a:ea typeface="Times New Roman"/>
                <a:cs typeface="Times New Roman"/>
                <a:sym typeface="Times New Roman"/>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p:nvPr/>
        </p:nvSpPr>
        <p:spPr>
          <a:xfrm>
            <a:off x="1616215" y="2298119"/>
            <a:ext cx="7467824"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cap="none">
                <a:solidFill>
                  <a:srgbClr val="E9E6CD"/>
                </a:solidFill>
                <a:latin typeface="Calibri"/>
                <a:ea typeface="Calibri"/>
                <a:cs typeface="Calibri"/>
                <a:sym typeface="Calibri"/>
              </a:rPr>
              <a:t>TEAM ĐI TRỄ</a:t>
            </a:r>
            <a:endParaRPr/>
          </a:p>
        </p:txBody>
      </p:sp>
      <p:sp>
        <p:nvSpPr>
          <p:cNvPr id="521" name="Google Shape;521;p64"/>
          <p:cNvSpPr/>
          <p:nvPr/>
        </p:nvSpPr>
        <p:spPr>
          <a:xfrm>
            <a:off x="5628157" y="3584800"/>
            <a:ext cx="345588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rgbClr val="E9E6CD"/>
                </a:solidFill>
                <a:latin typeface="Calibri"/>
                <a:ea typeface="Calibri"/>
                <a:cs typeface="Calibri"/>
                <a:sym typeface="Calibri"/>
              </a:rPr>
              <a:t>Tổ 9 – Y15B</a:t>
            </a:r>
            <a:endParaRPr sz="5400" b="1" cap="none">
              <a:solidFill>
                <a:srgbClr val="E9E6C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668971" y="452718"/>
            <a:ext cx="9404723" cy="14005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600"/>
              <a:buFont typeface="Arial"/>
              <a:buNone/>
            </a:pPr>
            <a:r>
              <a:rPr lang="en-US">
                <a:latin typeface="Arial"/>
                <a:ea typeface="Arial"/>
                <a:cs typeface="Arial"/>
                <a:sym typeface="Arial"/>
              </a:rPr>
              <a:t>PHÔI THAI – GIẢI PHẪU – SINH LÝ</a:t>
            </a:r>
            <a:endParaRPr/>
          </a:p>
        </p:txBody>
      </p:sp>
      <p:sp>
        <p:nvSpPr>
          <p:cNvPr id="140" name="Google Shape;140;p7"/>
          <p:cNvSpPr txBox="1">
            <a:spLocks noGrp="1"/>
          </p:cNvSpPr>
          <p:nvPr>
            <p:ph type="body" idx="1"/>
          </p:nvPr>
        </p:nvSpPr>
        <p:spPr>
          <a:xfrm>
            <a:off x="1103312" y="2052918"/>
            <a:ext cx="10052368" cy="419548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2400"/>
              <a:buChar char="•"/>
            </a:pPr>
            <a:r>
              <a:rPr lang="en-US" sz="2400">
                <a:latin typeface="Times New Roman"/>
                <a:ea typeface="Times New Roman"/>
                <a:cs typeface="Times New Roman"/>
                <a:sym typeface="Times New Roman"/>
              </a:rPr>
              <a:t>RT hình thành từ nụ manh tràng ở tuần lễ thứ 6</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Gốc RT cố định ở đáy manh tràng, là nơi hội tụ 3 dải cơ dọc của đại tràng. Đầu tự do xoay 360</a:t>
            </a:r>
            <a:r>
              <a:rPr lang="en-US" sz="2400" baseline="30000">
                <a:latin typeface="Times New Roman"/>
                <a:ea typeface="Times New Roman"/>
                <a:cs typeface="Times New Roman"/>
                <a:sym typeface="Times New Roman"/>
              </a:rPr>
              <a:t>0 </a:t>
            </a:r>
            <a:r>
              <a:rPr lang="en-US" sz="2400">
                <a:latin typeface="Times New Roman"/>
                <a:ea typeface="Times New Roman"/>
                <a:cs typeface="Times New Roman"/>
                <a:sym typeface="Times New Roman"/>
              </a:rPr>
              <a:t> quanh gốc</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Động mạch RT là nhánh của động mạch hồi manh đại tràng, tĩnh mạch dẫn lưu máu về hệ cửa</a:t>
            </a:r>
            <a:endParaRPr/>
          </a:p>
          <a:p>
            <a:pPr marL="342900" lvl="0" indent="-228600" algn="l" rtl="0">
              <a:spcBef>
                <a:spcPts val="480"/>
              </a:spcBef>
              <a:spcAft>
                <a:spcPts val="0"/>
              </a:spcAft>
              <a:buSzPts val="2400"/>
              <a:buChar char="•"/>
            </a:pPr>
            <a:r>
              <a:rPr lang="en-US" sz="2400">
                <a:latin typeface="Times New Roman"/>
                <a:ea typeface="Times New Roman"/>
                <a:cs typeface="Times New Roman"/>
                <a:sym typeface="Times New Roman"/>
              </a:rPr>
              <a:t>RT có chức năng miễn dịch:</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tế bào đài tiết chất nhầy kháng khuẩn, bảo vệ niêm mạc ruột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tế bào nang bạch huyết tiết kháng thể, kiểm soát VK thiết yếu, dung nhận kháng nguyên từ VK, thức ăn, men tiêu hoá</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p:nvPr/>
        </p:nvSpPr>
        <p:spPr>
          <a:xfrm>
            <a:off x="480646" y="472674"/>
            <a:ext cx="10105292"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Nhắc lại về phôi thai học, từ tuần lễ thứ 6, ruột thừa bắt đầu được hình thành như là phần trồi ra từ nụ manh tràng. Trong quá trình phát triển của thai nhi và những năm đầu sau sinh, manh tràng phát triển nhanh hơn ruột thừa. Do đó, ruột thừa dần nằm lệch vào giữa so với đáy manh tràng, về phía van hồi manh tràng.</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Về giải phẫu học, ba dải cơ dọc của đại tràng hội tụ tại đáy manh tràng, tạo nên lớp cơ dọc duy nhất của ruột thừa. Đây là mốc giải phẫu chắn chắc nhất để tìm gốc ruột thừa.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Cung cấp máu chính cho ruột thừa là động mạch ruột thừa, là một nhánh tận của động mạch hồi đại tràng, chạy ở bờ tự do của mạc treo ruột thừa. Tĩnh mạch ruột thừa dẫn máu từ ruột thừa đổ vào tĩnh mạch hồi – đại tràng, tĩnh mạch mạc treo tràng trên, rồi về tĩnh mạch cửa.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p:nvPr/>
        </p:nvSpPr>
        <p:spPr>
          <a:xfrm>
            <a:off x="769494" y="252443"/>
            <a:ext cx="9453797"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0000"/>
                </a:solidFill>
                <a:latin typeface="Calibri"/>
                <a:ea typeface="Calibri"/>
                <a:cs typeface="Calibri"/>
                <a:sym typeface="Calibri"/>
              </a:rPr>
              <a:t>Trước đây người ta cho rằng ruột thừa chỉ là tàn tích, không có chức năng rõ ràng, nên còn được gọi là ruột tịt. Nhưng những nghiên cứu sau này xác định ruột thừa có những chức năng liên quan đến miễn dịch như sau:</a:t>
            </a:r>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	Các tế bào đài lót trong lòng ruột thừa và manh tràng, đại tràng kế cận tiết ra một loại chất nhày đặc biệt coi như là một lớp sơn kháng khuẩn cho phần ruột tại chỗ. Lớp nhày này có chứa nồng độ cao các immunoglobulins típ A (IgA) tham gia vào hàng rào bảo vệ của niêm mạc ruột.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	Các tế bào ở nang bạch huyết ruột thừa chế tiết ra kháng thể, giúp kiểm soát các vi khuẩn thiết yếu cư ngụ tại vùng; cũng như dung nhận các kháng nguyên từ vi khuẩn, thức ăn, các men tiêu đạm trong đường tiêu hóa. </a:t>
            </a: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endParaRPr sz="2400" i="1">
              <a:solidFill>
                <a:srgbClr val="FF0000"/>
              </a:solidFill>
              <a:latin typeface="Calibri"/>
              <a:ea typeface="Calibri"/>
              <a:cs typeface="Calibri"/>
              <a:sym typeface="Calibri"/>
            </a:endParaRPr>
          </a:p>
          <a:p>
            <a:pPr marL="0" marR="0" lvl="0" indent="0" algn="l" rtl="0">
              <a:spcBef>
                <a:spcPts val="0"/>
              </a:spcBef>
              <a:spcAft>
                <a:spcPts val="0"/>
              </a:spcAft>
              <a:buNone/>
            </a:pPr>
            <a:r>
              <a:rPr lang="en-US" sz="2400" i="1">
                <a:solidFill>
                  <a:srgbClr val="FF0000"/>
                </a:solidFill>
                <a:latin typeface="Calibri"/>
                <a:ea typeface="Calibri"/>
                <a:cs typeface="Calibri"/>
                <a:sym typeface="Calibri"/>
              </a:rPr>
              <a:t>Điều này có thể giải thích được lý do tại sao một số bệnh nhân có biểu hiện viêm đại tràng sau khi mổ cắt ruột thừa theo kết quả của một số tài lieu về Y học chứng cứ</a:t>
            </a:r>
            <a:endParaRPr sz="2400" i="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18134</Words>
  <Application>Microsoft Office PowerPoint</Application>
  <PresentationFormat>Widescreen</PresentationFormat>
  <Paragraphs>478</Paragraphs>
  <Slides>65</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Calibri</vt:lpstr>
      <vt:lpstr>Noto Sans Symbols</vt:lpstr>
      <vt:lpstr>Arial</vt:lpstr>
      <vt:lpstr>Cambria</vt:lpstr>
      <vt:lpstr>Century Gothic</vt:lpstr>
      <vt:lpstr>Times New Roman</vt:lpstr>
      <vt:lpstr>Adjacency</vt:lpstr>
      <vt:lpstr>VIÊM RUỘT THỪA</vt:lpstr>
      <vt:lpstr>PowerPoint Presentation</vt:lpstr>
      <vt:lpstr>PowerPoint Presentation</vt:lpstr>
      <vt:lpstr>MỤC TIÊU</vt:lpstr>
      <vt:lpstr>MỞ ĐẦU</vt:lpstr>
      <vt:lpstr>PowerPoint Presentation</vt:lpstr>
      <vt:lpstr>PHÔI THAI – GIẢI PHẪU – SINH LÝ</vt:lpstr>
      <vt:lpstr>PowerPoint Presentation</vt:lpstr>
      <vt:lpstr>PowerPoint Presentation</vt:lpstr>
      <vt:lpstr>PowerPoint Presentation</vt:lpstr>
      <vt:lpstr>PowerPoint Presentation</vt:lpstr>
      <vt:lpstr>BỆNH SINH</vt:lpstr>
      <vt:lpstr>PowerPoint Presentation</vt:lpstr>
      <vt:lpstr>PowerPoint Presentation</vt:lpstr>
      <vt:lpstr>VRT tắc nghẽn</vt:lpstr>
      <vt:lpstr>LÂM SÀNG: TC CƠ NĂNG</vt:lpstr>
      <vt:lpstr>PowerPoint Presentation</vt:lpstr>
      <vt:lpstr>PowerPoint Presentation</vt:lpstr>
      <vt:lpstr>LÂM SÀNG: TC THỰC THỂ</vt:lpstr>
      <vt:lpstr>PowerPoint Presentation</vt:lpstr>
      <vt:lpstr>PowerPoint Presentation</vt:lpstr>
      <vt:lpstr>Các biến thể theo vị trí giải phẫu</vt:lpstr>
      <vt:lpstr>LÂM SÀNG: TC TOÀN THÂN</vt:lpstr>
      <vt:lpstr>PowerPoint Presentation</vt:lpstr>
      <vt:lpstr>        CÁC NHẬN ĐỊNH</vt:lpstr>
      <vt:lpstr>PowerPoint Presentation</vt:lpstr>
      <vt:lpstr>CẬN LÂM SÀNG</vt:lpstr>
      <vt:lpstr>PowerPoint Presentation</vt:lpstr>
      <vt:lpstr>SIÊU ÂM BỤNG</vt:lpstr>
      <vt:lpstr>PowerPoint Presentation</vt:lpstr>
      <vt:lpstr>PowerPoint Presentation</vt:lpstr>
      <vt:lpstr>CHỤP CẮT LỚP ĐIỆN TOÁN BỤNG CHẬU</vt:lpstr>
      <vt:lpstr>PowerPoint Presentation</vt:lpstr>
      <vt:lpstr>PowerPoint Presentation</vt:lpstr>
      <vt:lpstr>CÁC BẢNG ĐIỂM CHẨN ĐOÁN</vt:lpstr>
      <vt:lpstr>PowerPoint Presentation</vt:lpstr>
      <vt:lpstr>PowerPoint Presentation</vt:lpstr>
      <vt:lpstr>PowerPoint Presentation</vt:lpstr>
      <vt:lpstr>Các khuyến cáo</vt:lpstr>
      <vt:lpstr>PowerPoint Presentation</vt:lpstr>
      <vt:lpstr>Nội soi ổ bụng chẩn đoán</vt:lpstr>
      <vt:lpstr>PowerPoint Presentation</vt:lpstr>
      <vt:lpstr>PowerPoint Presentation</vt:lpstr>
      <vt:lpstr>CHẨN ĐOÁN PHÂN BIỆT</vt:lpstr>
      <vt:lpstr>CÁC THỂ LÂM SÀNG</vt:lpstr>
      <vt:lpstr>PowerPoint Presentation</vt:lpstr>
      <vt:lpstr>CÁC THỂ LÂM SÀNG: theo vị trí giải phẫu</vt:lpstr>
      <vt:lpstr>PowerPoint Presentation</vt:lpstr>
      <vt:lpstr>CÁC THỂ LÂM SÀNG theo lứa tuổi</vt:lpstr>
      <vt:lpstr>PowerPoint Presentation</vt:lpstr>
      <vt:lpstr>PowerPoint Presentation</vt:lpstr>
      <vt:lpstr>CÁC THỂ LÂM SÀNG theo cơ địa</vt:lpstr>
      <vt:lpstr>PowerPoint Presentation</vt:lpstr>
      <vt:lpstr>PowerPoint Presentation</vt:lpstr>
      <vt:lpstr>CÁC THỂ LÂM SÀNG theo diễn tiến: chưa/có biến chứng</vt:lpstr>
      <vt:lpstr>PowerPoint Presentation</vt:lpstr>
      <vt:lpstr>PowerPoint Presentation</vt:lpstr>
      <vt:lpstr>PowerPoint Presentation</vt:lpstr>
      <vt:lpstr>NGUYÊN TẮC ĐIỀU TRỊ</vt:lpstr>
      <vt:lpstr>PowerPoint Presentation</vt:lpstr>
      <vt:lpstr>PowerPoint Presentation</vt:lpstr>
      <vt:lpstr>BIẾN CHỨNG SAU MỔ</vt:lpstr>
      <vt:lpstr>PowerPoint Presentation</vt:lpstr>
      <vt:lpstr>Take Home Message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aa</cp:lastModifiedBy>
  <cp:revision>7</cp:revision>
  <dcterms:created xsi:type="dcterms:W3CDTF">2020-08-05T14:03:41Z</dcterms:created>
  <dcterms:modified xsi:type="dcterms:W3CDTF">2020-11-28T04:35:25Z</dcterms:modified>
</cp:coreProperties>
</file>